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7" r:id="rId1"/>
    <p:sldMasterId id="2147483671" r:id="rId2"/>
    <p:sldMasterId id="2147483673" r:id="rId3"/>
  </p:sldMasterIdLst>
  <p:notesMasterIdLst>
    <p:notesMasterId r:id="rId21"/>
  </p:notesMasterIdLst>
  <p:sldIdLst>
    <p:sldId id="5996" r:id="rId4"/>
    <p:sldId id="5976" r:id="rId5"/>
    <p:sldId id="5975" r:id="rId6"/>
    <p:sldId id="5931" r:id="rId7"/>
    <p:sldId id="5978" r:id="rId8"/>
    <p:sldId id="5994" r:id="rId9"/>
    <p:sldId id="5984" r:id="rId10"/>
    <p:sldId id="5985" r:id="rId11"/>
    <p:sldId id="5980" r:id="rId12"/>
    <p:sldId id="5987" r:id="rId13"/>
    <p:sldId id="5988" r:id="rId14"/>
    <p:sldId id="5989" r:id="rId15"/>
    <p:sldId id="5981" r:id="rId16"/>
    <p:sldId id="5995" r:id="rId17"/>
    <p:sldId id="5991" r:id="rId18"/>
    <p:sldId id="5992" r:id="rId19"/>
    <p:sldId id="5993" r:id="rId20"/>
  </p:sldIdLst>
  <p:sldSz cx="12192000" cy="6858000"/>
  <p:notesSz cx="6858000" cy="9144000"/>
  <p:embeddedFontLst>
    <p:embeddedFont>
      <p:font typeface="Impact" panose="020B0806030902050204" pitchFamily="34" charset="0"/>
      <p:regular r:id="rId22"/>
    </p:embeddedFont>
    <p:embeddedFont>
      <p:font typeface="等线" panose="02010600030101010101" pitchFamily="2" charset="-122"/>
      <p:regular r:id="rId23"/>
      <p:bold r:id="rId24"/>
    </p:embeddedFont>
    <p:embeddedFont>
      <p:font typeface="黑体" panose="02010609060101010101" pitchFamily="49" charset="-122"/>
      <p:regular r:id="rId25"/>
    </p:embeddedFont>
    <p:embeddedFont>
      <p:font typeface="华文细黑" panose="02010600040101010101" pitchFamily="2" charset="-122"/>
      <p:regular r:id="rId26"/>
    </p:embeddedFont>
    <p:embeddedFont>
      <p:font typeface="微软雅黑" panose="020B0503020204020204" pitchFamily="34" charset="-122"/>
      <p:regular r:id="rId27"/>
      <p:bold r:id="rId2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0003"/>
    <a:srgbClr val="9B1321"/>
    <a:srgbClr val="903C3C"/>
    <a:srgbClr val="5D0B13"/>
    <a:srgbClr val="86101B"/>
    <a:srgbClr val="5400D0"/>
    <a:srgbClr val="333399"/>
    <a:srgbClr val="DDDDDD"/>
    <a:srgbClr val="9999FF"/>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04" autoAdjust="0"/>
    <p:restoredTop sz="85422" autoAdjust="0"/>
  </p:normalViewPr>
  <p:slideViewPr>
    <p:cSldViewPr snapToGrid="0">
      <p:cViewPr varScale="1">
        <p:scale>
          <a:sx n="70" d="100"/>
          <a:sy n="70" d="100"/>
        </p:scale>
        <p:origin x="58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5.fntdata"/><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1A99F-72FA-464A-ADEC-CCA52E37EA25}" type="datetimeFigureOut">
              <a:rPr lang="zh-CN" altLang="en-US" smtClean="0"/>
              <a:t>2024/10/7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B4A840-856D-49B1-A96F-83AE40B07A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highlight>
                  <a:srgbClr val="FFFF00"/>
                </a:highlight>
              </a:rPr>
              <a:t>今天的报告将围绕以下</a:t>
            </a:r>
            <a:r>
              <a:rPr lang="en-US" altLang="zh-CN" sz="1200" dirty="0">
                <a:highlight>
                  <a:srgbClr val="FFFF00"/>
                </a:highlight>
              </a:rPr>
              <a:t>5</a:t>
            </a:r>
            <a:r>
              <a:rPr lang="zh-CN" altLang="en-US" sz="1200" dirty="0">
                <a:highlight>
                  <a:srgbClr val="FFFF00"/>
                </a:highlight>
              </a:rPr>
              <a:t>个方面展开。</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7C0E57-8049-472E-8FE3-55D2DEFD351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65519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highlight>
                  <a:srgbClr val="FFFF00"/>
                </a:highlight>
              </a:rPr>
              <a:t>今天的报告将围绕以下</a:t>
            </a:r>
            <a:r>
              <a:rPr lang="en-US" altLang="zh-CN" sz="1200" dirty="0">
                <a:highlight>
                  <a:srgbClr val="FFFF00"/>
                </a:highlight>
              </a:rPr>
              <a:t>5</a:t>
            </a:r>
            <a:r>
              <a:rPr lang="zh-CN" altLang="en-US" sz="1200" dirty="0">
                <a:highlight>
                  <a:srgbClr val="FFFF00"/>
                </a:highlight>
              </a:rPr>
              <a:t>个方面展开。</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7C0E57-8049-472E-8FE3-55D2DEFD351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82760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highlight>
                  <a:srgbClr val="FFFF00"/>
                </a:highlight>
              </a:rPr>
              <a:t>今天的报告将围绕以下</a:t>
            </a:r>
            <a:r>
              <a:rPr lang="en-US" altLang="zh-CN" sz="1200" dirty="0">
                <a:highlight>
                  <a:srgbClr val="FFFF00"/>
                </a:highlight>
              </a:rPr>
              <a:t>5</a:t>
            </a:r>
            <a:r>
              <a:rPr lang="zh-CN" altLang="en-US" sz="1200" dirty="0">
                <a:highlight>
                  <a:srgbClr val="FFFF00"/>
                </a:highlight>
              </a:rPr>
              <a:t>个方面展开。</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7C0E57-8049-472E-8FE3-55D2DEFD351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20513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highlight>
                  <a:srgbClr val="FFFF00"/>
                </a:highlight>
              </a:rPr>
              <a:t>今天的报告将围绕以下</a:t>
            </a:r>
            <a:r>
              <a:rPr lang="en-US" altLang="zh-CN" sz="1200" dirty="0">
                <a:highlight>
                  <a:srgbClr val="FFFF00"/>
                </a:highlight>
              </a:rPr>
              <a:t>5</a:t>
            </a:r>
            <a:r>
              <a:rPr lang="zh-CN" altLang="en-US" sz="1200" dirty="0">
                <a:highlight>
                  <a:srgbClr val="FFFF00"/>
                </a:highlight>
              </a:rPr>
              <a:t>个方面展开。</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7C0E57-8049-472E-8FE3-55D2DEFD351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13200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3B4A840-856D-49B1-A96F-83AE40B07A10}" type="slidenum">
              <a:rPr lang="zh-CN" altLang="en-US" smtClean="0"/>
              <a:t>14</a:t>
            </a:fld>
            <a:endParaRPr lang="zh-CN" altLang="en-US"/>
          </a:p>
        </p:txBody>
      </p:sp>
    </p:spTree>
    <p:extLst>
      <p:ext uri="{BB962C8B-B14F-4D97-AF65-F5344CB8AC3E}">
        <p14:creationId xmlns:p14="http://schemas.microsoft.com/office/powerpoint/2010/main" val="3020577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3B4A840-856D-49B1-A96F-83AE40B07A10}" type="slidenum">
              <a:rPr lang="zh-CN" altLang="en-US" smtClean="0"/>
              <a:t>17</a:t>
            </a:fld>
            <a:endParaRPr lang="zh-CN" altLang="en-US"/>
          </a:p>
        </p:txBody>
      </p:sp>
    </p:spTree>
    <p:extLst>
      <p:ext uri="{BB962C8B-B14F-4D97-AF65-F5344CB8AC3E}">
        <p14:creationId xmlns:p14="http://schemas.microsoft.com/office/powerpoint/2010/main" val="4176590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文本占位符 13">
            <a:extLst>
              <a:ext uri="{FF2B5EF4-FFF2-40B4-BE49-F238E27FC236}">
                <a16:creationId xmlns:a16="http://schemas.microsoft.com/office/drawing/2014/main" id="{30AD8565-F397-D9E2-7A3D-E4846C1716F4}"/>
              </a:ext>
            </a:extLst>
          </p:cNvPr>
          <p:cNvSpPr>
            <a:spLocks noGrp="1"/>
          </p:cNvSpPr>
          <p:nvPr>
            <p:ph type="body" sz="quarter" idx="13"/>
          </p:nvPr>
        </p:nvSpPr>
        <p:spPr>
          <a:xfrm>
            <a:off x="762100" y="175378"/>
            <a:ext cx="5197475" cy="563637"/>
          </a:xfrm>
          <a:prstGeom prst="rect">
            <a:avLst/>
          </a:prstGeom>
        </p:spPr>
        <p:txBody>
          <a:bodyPr/>
          <a:lstStyle>
            <a:lvl1pPr marL="0" indent="0">
              <a:lnSpc>
                <a:spcPct val="100000"/>
              </a:lnSpc>
              <a:spcBef>
                <a:spcPts val="0"/>
              </a:spcBef>
              <a:buNone/>
              <a:defRPr sz="32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单击此处编辑母版文本样式</a:t>
            </a:r>
          </a:p>
        </p:txBody>
      </p:sp>
      <p:sp>
        <p:nvSpPr>
          <p:cNvPr id="4" name="内容占位符 3">
            <a:extLst>
              <a:ext uri="{FF2B5EF4-FFF2-40B4-BE49-F238E27FC236}">
                <a16:creationId xmlns:a16="http://schemas.microsoft.com/office/drawing/2014/main" id="{3FF6D6BF-5A87-AE5D-E6B4-07F898890C2D}"/>
              </a:ext>
            </a:extLst>
          </p:cNvPr>
          <p:cNvSpPr>
            <a:spLocks noGrp="1"/>
          </p:cNvSpPr>
          <p:nvPr>
            <p:ph sz="quarter" idx="14" hasCustomPrompt="1"/>
          </p:nvPr>
        </p:nvSpPr>
        <p:spPr>
          <a:xfrm>
            <a:off x="762100" y="1202798"/>
            <a:ext cx="10659433" cy="5121802"/>
          </a:xfrm>
          <a:prstGeom prst="rect">
            <a:avLst/>
          </a:prstGeom>
        </p:spPr>
        <p:txBody>
          <a:bodyPr/>
          <a:lstStyle>
            <a:lvl1pPr marL="0" indent="0">
              <a:lnSpc>
                <a:spcPct val="150000"/>
              </a:lnSpc>
              <a:spcBef>
                <a:spcPts val="1200"/>
              </a:spcBef>
              <a:spcAft>
                <a:spcPts val="1200"/>
              </a:spcAft>
              <a:buNone/>
              <a:defRPr sz="1800">
                <a:latin typeface="+mn-ea"/>
                <a:ea typeface="+mn-ea"/>
              </a:defRPr>
            </a:lvl1pPr>
          </a:lstStyle>
          <a:p>
            <a:pPr lvl="0"/>
            <a:r>
              <a:rPr lang="zh-CN" altLang="en-US" dirty="0"/>
              <a:t>啊啊啊啊啊啊啊啊啊啊啊啊啊啊啊啊啊啊啊</a:t>
            </a:r>
          </a:p>
        </p:txBody>
      </p:sp>
    </p:spTree>
    <p:extLst>
      <p:ext uri="{BB962C8B-B14F-4D97-AF65-F5344CB8AC3E}">
        <p14:creationId xmlns:p14="http://schemas.microsoft.com/office/powerpoint/2010/main" val="4023707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F4B3C4-FC31-320A-36EC-43365835B87B}"/>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FDFB14E-6992-6B5D-E5D1-1AF3AB8E9C67}"/>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95C367-FB26-5C48-6E71-CF6EB5FBFB2F}"/>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E264F81-0589-B9DC-3C7A-428E099E2FE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6C8AF5B-4B57-0AF4-E072-1B02E1A02C55}"/>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C626E6B-B4CE-B33A-D09F-AD064FB1655C}"/>
              </a:ext>
            </a:extLst>
          </p:cNvPr>
          <p:cNvSpPr>
            <a:spLocks noGrp="1"/>
          </p:cNvSpPr>
          <p:nvPr>
            <p:ph type="dt" sz="half" idx="10"/>
          </p:nvPr>
        </p:nvSpPr>
        <p:spPr>
          <a:xfrm>
            <a:off x="838200" y="6356350"/>
            <a:ext cx="2743200" cy="365125"/>
          </a:xfrm>
          <a:prstGeom prst="rect">
            <a:avLst/>
          </a:prstGeom>
        </p:spPr>
        <p:txBody>
          <a:bodyPr/>
          <a:lstStyle/>
          <a:p>
            <a:fld id="{064876D8-B88C-4682-A827-941CE686CFA5}" type="datetimeFigureOut">
              <a:rPr lang="zh-CN" altLang="en-US" smtClean="0"/>
              <a:t>2024/10/7</a:t>
            </a:fld>
            <a:endParaRPr lang="zh-CN" altLang="en-US"/>
          </a:p>
        </p:txBody>
      </p:sp>
      <p:sp>
        <p:nvSpPr>
          <p:cNvPr id="8" name="页脚占位符 7">
            <a:extLst>
              <a:ext uri="{FF2B5EF4-FFF2-40B4-BE49-F238E27FC236}">
                <a16:creationId xmlns:a16="http://schemas.microsoft.com/office/drawing/2014/main" id="{4E594914-DD12-AC00-B222-EBB1C89CFAA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EA7B6535-015E-D924-F855-089EB2C954F8}"/>
              </a:ext>
            </a:extLst>
          </p:cNvPr>
          <p:cNvSpPr>
            <a:spLocks noGrp="1"/>
          </p:cNvSpPr>
          <p:nvPr>
            <p:ph type="sldNum" sz="quarter" idx="12"/>
          </p:nvPr>
        </p:nvSpPr>
        <p:spPr>
          <a:xfrm>
            <a:off x="8610600" y="6356350"/>
            <a:ext cx="2743200" cy="365125"/>
          </a:xfrm>
          <a:prstGeom prst="rect">
            <a:avLst/>
          </a:prstGeom>
        </p:spPr>
        <p:txBody>
          <a:bodyPr/>
          <a:lstStyle/>
          <a:p>
            <a:fld id="{DB83BF70-6C34-4584-B30B-322522AD0349}" type="slidenum">
              <a:rPr lang="zh-CN" altLang="en-US" smtClean="0"/>
              <a:t>‹#›</a:t>
            </a:fld>
            <a:endParaRPr lang="zh-CN" altLang="en-US"/>
          </a:p>
        </p:txBody>
      </p:sp>
    </p:spTree>
    <p:extLst>
      <p:ext uri="{BB962C8B-B14F-4D97-AF65-F5344CB8AC3E}">
        <p14:creationId xmlns:p14="http://schemas.microsoft.com/office/powerpoint/2010/main" val="1759150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867011-21E4-FFF1-6444-E70E869C6E10}"/>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D0A43AD-1CDA-03B4-39AC-976F9028DB2B}"/>
              </a:ext>
            </a:extLst>
          </p:cNvPr>
          <p:cNvSpPr>
            <a:spLocks noGrp="1"/>
          </p:cNvSpPr>
          <p:nvPr>
            <p:ph type="dt" sz="half" idx="10"/>
          </p:nvPr>
        </p:nvSpPr>
        <p:spPr>
          <a:xfrm>
            <a:off x="838200" y="6356350"/>
            <a:ext cx="2743200" cy="365125"/>
          </a:xfrm>
          <a:prstGeom prst="rect">
            <a:avLst/>
          </a:prstGeom>
        </p:spPr>
        <p:txBody>
          <a:bodyPr/>
          <a:lstStyle/>
          <a:p>
            <a:fld id="{064876D8-B88C-4682-A827-941CE686CFA5}" type="datetimeFigureOut">
              <a:rPr lang="zh-CN" altLang="en-US" smtClean="0"/>
              <a:t>2024/10/7</a:t>
            </a:fld>
            <a:endParaRPr lang="zh-CN" altLang="en-US"/>
          </a:p>
        </p:txBody>
      </p:sp>
      <p:sp>
        <p:nvSpPr>
          <p:cNvPr id="4" name="页脚占位符 3">
            <a:extLst>
              <a:ext uri="{FF2B5EF4-FFF2-40B4-BE49-F238E27FC236}">
                <a16:creationId xmlns:a16="http://schemas.microsoft.com/office/drawing/2014/main" id="{750632C5-AB5D-9322-2DE3-1983297F56E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4ABD901D-91DA-E73F-077D-E0D67E4CC62A}"/>
              </a:ext>
            </a:extLst>
          </p:cNvPr>
          <p:cNvSpPr>
            <a:spLocks noGrp="1"/>
          </p:cNvSpPr>
          <p:nvPr>
            <p:ph type="sldNum" sz="quarter" idx="12"/>
          </p:nvPr>
        </p:nvSpPr>
        <p:spPr>
          <a:xfrm>
            <a:off x="8610600" y="6356350"/>
            <a:ext cx="2743200" cy="365125"/>
          </a:xfrm>
          <a:prstGeom prst="rect">
            <a:avLst/>
          </a:prstGeom>
        </p:spPr>
        <p:txBody>
          <a:bodyPr/>
          <a:lstStyle/>
          <a:p>
            <a:fld id="{DB83BF70-6C34-4584-B30B-322522AD0349}" type="slidenum">
              <a:rPr lang="zh-CN" altLang="en-US" smtClean="0"/>
              <a:t>‹#›</a:t>
            </a:fld>
            <a:endParaRPr lang="zh-CN" altLang="en-US"/>
          </a:p>
        </p:txBody>
      </p:sp>
    </p:spTree>
    <p:extLst>
      <p:ext uri="{BB962C8B-B14F-4D97-AF65-F5344CB8AC3E}">
        <p14:creationId xmlns:p14="http://schemas.microsoft.com/office/powerpoint/2010/main" val="12374114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1E68DB7-7C1B-A371-211F-C284DCFDCA48}"/>
              </a:ext>
            </a:extLst>
          </p:cNvPr>
          <p:cNvSpPr>
            <a:spLocks noGrp="1"/>
          </p:cNvSpPr>
          <p:nvPr>
            <p:ph type="dt" sz="half" idx="10"/>
          </p:nvPr>
        </p:nvSpPr>
        <p:spPr>
          <a:xfrm>
            <a:off x="838200" y="6356350"/>
            <a:ext cx="2743200" cy="365125"/>
          </a:xfrm>
          <a:prstGeom prst="rect">
            <a:avLst/>
          </a:prstGeom>
        </p:spPr>
        <p:txBody>
          <a:bodyPr/>
          <a:lstStyle/>
          <a:p>
            <a:fld id="{064876D8-B88C-4682-A827-941CE686CFA5}" type="datetimeFigureOut">
              <a:rPr lang="zh-CN" altLang="en-US" smtClean="0"/>
              <a:t>2024/10/7</a:t>
            </a:fld>
            <a:endParaRPr lang="zh-CN" altLang="en-US"/>
          </a:p>
        </p:txBody>
      </p:sp>
      <p:sp>
        <p:nvSpPr>
          <p:cNvPr id="3" name="页脚占位符 2">
            <a:extLst>
              <a:ext uri="{FF2B5EF4-FFF2-40B4-BE49-F238E27FC236}">
                <a16:creationId xmlns:a16="http://schemas.microsoft.com/office/drawing/2014/main" id="{8D04FCC9-8385-654B-1513-346A9BBDA24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002A1C03-2150-BD49-1B73-CD0908ABD5FF}"/>
              </a:ext>
            </a:extLst>
          </p:cNvPr>
          <p:cNvSpPr>
            <a:spLocks noGrp="1"/>
          </p:cNvSpPr>
          <p:nvPr>
            <p:ph type="sldNum" sz="quarter" idx="12"/>
          </p:nvPr>
        </p:nvSpPr>
        <p:spPr>
          <a:xfrm>
            <a:off x="8610600" y="6356350"/>
            <a:ext cx="2743200" cy="365125"/>
          </a:xfrm>
          <a:prstGeom prst="rect">
            <a:avLst/>
          </a:prstGeom>
        </p:spPr>
        <p:txBody>
          <a:bodyPr/>
          <a:lstStyle/>
          <a:p>
            <a:fld id="{DB83BF70-6C34-4584-B30B-322522AD0349}" type="slidenum">
              <a:rPr lang="zh-CN" altLang="en-US" smtClean="0"/>
              <a:t>‹#›</a:t>
            </a:fld>
            <a:endParaRPr lang="zh-CN" altLang="en-US"/>
          </a:p>
        </p:txBody>
      </p:sp>
    </p:spTree>
    <p:extLst>
      <p:ext uri="{BB962C8B-B14F-4D97-AF65-F5344CB8AC3E}">
        <p14:creationId xmlns:p14="http://schemas.microsoft.com/office/powerpoint/2010/main" val="886139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FA0855-EA02-7466-6421-13A1C35DDB4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8EB0047-1924-5E4F-893D-C79F76B7EA95}"/>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1F43D51-A8E3-946F-A0EC-207FDA2575B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1A78D6D-7AD4-EF3A-3848-B1E99551D853}"/>
              </a:ext>
            </a:extLst>
          </p:cNvPr>
          <p:cNvSpPr>
            <a:spLocks noGrp="1"/>
          </p:cNvSpPr>
          <p:nvPr>
            <p:ph type="dt" sz="half" idx="10"/>
          </p:nvPr>
        </p:nvSpPr>
        <p:spPr>
          <a:xfrm>
            <a:off x="838200" y="6356350"/>
            <a:ext cx="2743200" cy="365125"/>
          </a:xfrm>
          <a:prstGeom prst="rect">
            <a:avLst/>
          </a:prstGeom>
        </p:spPr>
        <p:txBody>
          <a:bodyPr/>
          <a:lstStyle/>
          <a:p>
            <a:fld id="{064876D8-B88C-4682-A827-941CE686CFA5}" type="datetimeFigureOut">
              <a:rPr lang="zh-CN" altLang="en-US" smtClean="0"/>
              <a:t>2024/10/7</a:t>
            </a:fld>
            <a:endParaRPr lang="zh-CN" altLang="en-US"/>
          </a:p>
        </p:txBody>
      </p:sp>
      <p:sp>
        <p:nvSpPr>
          <p:cNvPr id="6" name="页脚占位符 5">
            <a:extLst>
              <a:ext uri="{FF2B5EF4-FFF2-40B4-BE49-F238E27FC236}">
                <a16:creationId xmlns:a16="http://schemas.microsoft.com/office/drawing/2014/main" id="{1D97B380-CC35-C25A-8B3A-F3C58BF3481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3B361A66-1ECD-7C4F-7498-EC85AE7DEFFC}"/>
              </a:ext>
            </a:extLst>
          </p:cNvPr>
          <p:cNvSpPr>
            <a:spLocks noGrp="1"/>
          </p:cNvSpPr>
          <p:nvPr>
            <p:ph type="sldNum" sz="quarter" idx="12"/>
          </p:nvPr>
        </p:nvSpPr>
        <p:spPr>
          <a:xfrm>
            <a:off x="8610600" y="6356350"/>
            <a:ext cx="2743200" cy="365125"/>
          </a:xfrm>
          <a:prstGeom prst="rect">
            <a:avLst/>
          </a:prstGeom>
        </p:spPr>
        <p:txBody>
          <a:bodyPr/>
          <a:lstStyle/>
          <a:p>
            <a:fld id="{DB83BF70-6C34-4584-B30B-322522AD0349}" type="slidenum">
              <a:rPr lang="zh-CN" altLang="en-US" smtClean="0"/>
              <a:t>‹#›</a:t>
            </a:fld>
            <a:endParaRPr lang="zh-CN" altLang="en-US"/>
          </a:p>
        </p:txBody>
      </p:sp>
    </p:spTree>
    <p:extLst>
      <p:ext uri="{BB962C8B-B14F-4D97-AF65-F5344CB8AC3E}">
        <p14:creationId xmlns:p14="http://schemas.microsoft.com/office/powerpoint/2010/main" val="973449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1095E-23BB-3565-7050-F4CA8479A2E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479F91A-FC6D-FDC9-A4CB-799275EEE6A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53B13B-4892-EB9A-3188-9537996EE2A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ED1AED-C9C7-0C49-E916-9424A0EC8C8D}"/>
              </a:ext>
            </a:extLst>
          </p:cNvPr>
          <p:cNvSpPr>
            <a:spLocks noGrp="1"/>
          </p:cNvSpPr>
          <p:nvPr>
            <p:ph type="dt" sz="half" idx="10"/>
          </p:nvPr>
        </p:nvSpPr>
        <p:spPr>
          <a:xfrm>
            <a:off x="838200" y="6356350"/>
            <a:ext cx="2743200" cy="365125"/>
          </a:xfrm>
          <a:prstGeom prst="rect">
            <a:avLst/>
          </a:prstGeom>
        </p:spPr>
        <p:txBody>
          <a:bodyPr/>
          <a:lstStyle/>
          <a:p>
            <a:fld id="{064876D8-B88C-4682-A827-941CE686CFA5}" type="datetimeFigureOut">
              <a:rPr lang="zh-CN" altLang="en-US" smtClean="0"/>
              <a:t>2024/10/7</a:t>
            </a:fld>
            <a:endParaRPr lang="zh-CN" altLang="en-US"/>
          </a:p>
        </p:txBody>
      </p:sp>
      <p:sp>
        <p:nvSpPr>
          <p:cNvPr id="6" name="页脚占位符 5">
            <a:extLst>
              <a:ext uri="{FF2B5EF4-FFF2-40B4-BE49-F238E27FC236}">
                <a16:creationId xmlns:a16="http://schemas.microsoft.com/office/drawing/2014/main" id="{90685CAA-8A75-06DF-170D-11FECA1411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F4E45DD8-1AAD-D3AE-3D5C-EA122EE87A9A}"/>
              </a:ext>
            </a:extLst>
          </p:cNvPr>
          <p:cNvSpPr>
            <a:spLocks noGrp="1"/>
          </p:cNvSpPr>
          <p:nvPr>
            <p:ph type="sldNum" sz="quarter" idx="12"/>
          </p:nvPr>
        </p:nvSpPr>
        <p:spPr>
          <a:xfrm>
            <a:off x="8610600" y="6356350"/>
            <a:ext cx="2743200" cy="365125"/>
          </a:xfrm>
          <a:prstGeom prst="rect">
            <a:avLst/>
          </a:prstGeom>
        </p:spPr>
        <p:txBody>
          <a:bodyPr/>
          <a:lstStyle/>
          <a:p>
            <a:fld id="{DB83BF70-6C34-4584-B30B-322522AD0349}" type="slidenum">
              <a:rPr lang="zh-CN" altLang="en-US" smtClean="0"/>
              <a:t>‹#›</a:t>
            </a:fld>
            <a:endParaRPr lang="zh-CN" altLang="en-US"/>
          </a:p>
        </p:txBody>
      </p:sp>
    </p:spTree>
    <p:extLst>
      <p:ext uri="{BB962C8B-B14F-4D97-AF65-F5344CB8AC3E}">
        <p14:creationId xmlns:p14="http://schemas.microsoft.com/office/powerpoint/2010/main" val="38069366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5BCC1-0D4A-62EE-4AE0-F5356139B166}"/>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D2F4400-451A-1672-3086-E9E1B6F1C388}"/>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A5393E1-A79E-021F-C34C-488A47207C11}"/>
              </a:ext>
            </a:extLst>
          </p:cNvPr>
          <p:cNvSpPr>
            <a:spLocks noGrp="1"/>
          </p:cNvSpPr>
          <p:nvPr>
            <p:ph type="dt" sz="half" idx="10"/>
          </p:nvPr>
        </p:nvSpPr>
        <p:spPr>
          <a:xfrm>
            <a:off x="838200" y="6356350"/>
            <a:ext cx="2743200" cy="365125"/>
          </a:xfrm>
          <a:prstGeom prst="rect">
            <a:avLst/>
          </a:prstGeom>
        </p:spPr>
        <p:txBody>
          <a:bodyPr/>
          <a:lstStyle/>
          <a:p>
            <a:fld id="{064876D8-B88C-4682-A827-941CE686CFA5}" type="datetimeFigureOut">
              <a:rPr lang="zh-CN" altLang="en-US" smtClean="0"/>
              <a:t>2024/10/7</a:t>
            </a:fld>
            <a:endParaRPr lang="zh-CN" altLang="en-US"/>
          </a:p>
        </p:txBody>
      </p:sp>
      <p:sp>
        <p:nvSpPr>
          <p:cNvPr id="5" name="页脚占位符 4">
            <a:extLst>
              <a:ext uri="{FF2B5EF4-FFF2-40B4-BE49-F238E27FC236}">
                <a16:creationId xmlns:a16="http://schemas.microsoft.com/office/drawing/2014/main" id="{BD6CF1DC-7F87-D509-73CC-A62735F5A9E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4314857-E62A-0730-7B9E-0B0988907EFA}"/>
              </a:ext>
            </a:extLst>
          </p:cNvPr>
          <p:cNvSpPr>
            <a:spLocks noGrp="1"/>
          </p:cNvSpPr>
          <p:nvPr>
            <p:ph type="sldNum" sz="quarter" idx="12"/>
          </p:nvPr>
        </p:nvSpPr>
        <p:spPr>
          <a:xfrm>
            <a:off x="8610600" y="6356350"/>
            <a:ext cx="2743200" cy="365125"/>
          </a:xfrm>
          <a:prstGeom prst="rect">
            <a:avLst/>
          </a:prstGeom>
        </p:spPr>
        <p:txBody>
          <a:bodyPr/>
          <a:lstStyle/>
          <a:p>
            <a:fld id="{DB83BF70-6C34-4584-B30B-322522AD0349}" type="slidenum">
              <a:rPr lang="zh-CN" altLang="en-US" smtClean="0"/>
              <a:t>‹#›</a:t>
            </a:fld>
            <a:endParaRPr lang="zh-CN" altLang="en-US"/>
          </a:p>
        </p:txBody>
      </p:sp>
    </p:spTree>
    <p:extLst>
      <p:ext uri="{BB962C8B-B14F-4D97-AF65-F5344CB8AC3E}">
        <p14:creationId xmlns:p14="http://schemas.microsoft.com/office/powerpoint/2010/main" val="6877302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71333C5-8673-CD7A-3D13-CE9FF5E5CD3B}"/>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8226296-1340-2BC3-D5D9-A7DF62811939}"/>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455743A-6563-3E88-CB2B-817203438359}"/>
              </a:ext>
            </a:extLst>
          </p:cNvPr>
          <p:cNvSpPr>
            <a:spLocks noGrp="1"/>
          </p:cNvSpPr>
          <p:nvPr>
            <p:ph type="dt" sz="half" idx="10"/>
          </p:nvPr>
        </p:nvSpPr>
        <p:spPr>
          <a:xfrm>
            <a:off x="838200" y="6356350"/>
            <a:ext cx="2743200" cy="365125"/>
          </a:xfrm>
          <a:prstGeom prst="rect">
            <a:avLst/>
          </a:prstGeom>
        </p:spPr>
        <p:txBody>
          <a:bodyPr/>
          <a:lstStyle/>
          <a:p>
            <a:fld id="{064876D8-B88C-4682-A827-941CE686CFA5}" type="datetimeFigureOut">
              <a:rPr lang="zh-CN" altLang="en-US" smtClean="0"/>
              <a:t>2024/10/7</a:t>
            </a:fld>
            <a:endParaRPr lang="zh-CN" altLang="en-US"/>
          </a:p>
        </p:txBody>
      </p:sp>
      <p:sp>
        <p:nvSpPr>
          <p:cNvPr id="5" name="页脚占位符 4">
            <a:extLst>
              <a:ext uri="{FF2B5EF4-FFF2-40B4-BE49-F238E27FC236}">
                <a16:creationId xmlns:a16="http://schemas.microsoft.com/office/drawing/2014/main" id="{7BF8DD57-0AB1-803F-7666-A26997A3FED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47F004BE-6903-C036-8D45-A55CF28DC606}"/>
              </a:ext>
            </a:extLst>
          </p:cNvPr>
          <p:cNvSpPr>
            <a:spLocks noGrp="1"/>
          </p:cNvSpPr>
          <p:nvPr>
            <p:ph type="sldNum" sz="quarter" idx="12"/>
          </p:nvPr>
        </p:nvSpPr>
        <p:spPr>
          <a:xfrm>
            <a:off x="8610600" y="6356350"/>
            <a:ext cx="2743200" cy="365125"/>
          </a:xfrm>
          <a:prstGeom prst="rect">
            <a:avLst/>
          </a:prstGeom>
        </p:spPr>
        <p:txBody>
          <a:bodyPr/>
          <a:lstStyle/>
          <a:p>
            <a:fld id="{DB83BF70-6C34-4584-B30B-322522AD0349}" type="slidenum">
              <a:rPr lang="zh-CN" altLang="en-US" smtClean="0"/>
              <a:t>‹#›</a:t>
            </a:fld>
            <a:endParaRPr lang="zh-CN" altLang="en-US"/>
          </a:p>
        </p:txBody>
      </p:sp>
    </p:spTree>
    <p:extLst>
      <p:ext uri="{BB962C8B-B14F-4D97-AF65-F5344CB8AC3E}">
        <p14:creationId xmlns:p14="http://schemas.microsoft.com/office/powerpoint/2010/main" val="2698753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文本占位符 13">
            <a:extLst>
              <a:ext uri="{FF2B5EF4-FFF2-40B4-BE49-F238E27FC236}">
                <a16:creationId xmlns:a16="http://schemas.microsoft.com/office/drawing/2014/main" id="{30AD8565-F397-D9E2-7A3D-E4846C1716F4}"/>
              </a:ext>
            </a:extLst>
          </p:cNvPr>
          <p:cNvSpPr>
            <a:spLocks noGrp="1"/>
          </p:cNvSpPr>
          <p:nvPr>
            <p:ph type="body" sz="quarter" idx="13"/>
          </p:nvPr>
        </p:nvSpPr>
        <p:spPr>
          <a:xfrm>
            <a:off x="762100" y="175378"/>
            <a:ext cx="5197475" cy="563637"/>
          </a:xfrm>
          <a:prstGeom prst="rect">
            <a:avLst/>
          </a:prstGeom>
        </p:spPr>
        <p:txBody>
          <a:bodyPr/>
          <a:lstStyle>
            <a:lvl1pPr marL="0" indent="0">
              <a:lnSpc>
                <a:spcPct val="100000"/>
              </a:lnSpc>
              <a:spcBef>
                <a:spcPts val="0"/>
              </a:spcBef>
              <a:buNone/>
              <a:defRPr sz="32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单击此处编辑母版文本样式</a:t>
            </a:r>
          </a:p>
        </p:txBody>
      </p:sp>
    </p:spTree>
    <p:extLst>
      <p:ext uri="{BB962C8B-B14F-4D97-AF65-F5344CB8AC3E}">
        <p14:creationId xmlns:p14="http://schemas.microsoft.com/office/powerpoint/2010/main" val="598141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D3BBE6C8-2310-41B2-9D2A-30D64562A20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796" b="7796"/>
          <a:stretch/>
        </p:blipFill>
        <p:spPr>
          <a:xfrm>
            <a:off x="0" y="0"/>
            <a:ext cx="12192000" cy="6858000"/>
          </a:xfrm>
          <a:prstGeom prst="rect">
            <a:avLst/>
          </a:prstGeom>
        </p:spPr>
      </p:pic>
      <p:sp>
        <p:nvSpPr>
          <p:cNvPr id="18" name="矩形 17">
            <a:extLst>
              <a:ext uri="{FF2B5EF4-FFF2-40B4-BE49-F238E27FC236}">
                <a16:creationId xmlns:a16="http://schemas.microsoft.com/office/drawing/2014/main" id="{608612BD-8039-4F86-9CCA-68E123BE1A2D}"/>
              </a:ext>
            </a:extLst>
          </p:cNvPr>
          <p:cNvSpPr/>
          <p:nvPr userDrawn="1"/>
        </p:nvSpPr>
        <p:spPr>
          <a:xfrm>
            <a:off x="0" y="0"/>
            <a:ext cx="12192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8" name="矩形 127">
            <a:extLst>
              <a:ext uri="{FF2B5EF4-FFF2-40B4-BE49-F238E27FC236}">
                <a16:creationId xmlns:a16="http://schemas.microsoft.com/office/drawing/2014/main" id="{BAAA0B67-0E99-4DB0-8C0F-D3758C6E4045}"/>
              </a:ext>
            </a:extLst>
          </p:cNvPr>
          <p:cNvSpPr/>
          <p:nvPr userDrawn="1"/>
        </p:nvSpPr>
        <p:spPr>
          <a:xfrm>
            <a:off x="12086026" y="319741"/>
            <a:ext cx="119763" cy="274912"/>
          </a:xfrm>
          <a:prstGeom prst="rect">
            <a:avLst/>
          </a:prstGeom>
          <a:gradFill flip="none" rotWithShape="1">
            <a:gsLst>
              <a:gs pos="0">
                <a:schemeClr val="accent1">
                  <a:lumMod val="50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2">
            <a:extLst>
              <a:ext uri="{FF2B5EF4-FFF2-40B4-BE49-F238E27FC236}">
                <a16:creationId xmlns:a16="http://schemas.microsoft.com/office/drawing/2014/main" id="{368B4D3C-ED69-41B9-B2D2-9A5574B1B1FA}"/>
              </a:ext>
            </a:extLst>
          </p:cNvPr>
          <p:cNvSpPr/>
          <p:nvPr userDrawn="1"/>
        </p:nvSpPr>
        <p:spPr>
          <a:xfrm>
            <a:off x="315686" y="-108856"/>
            <a:ext cx="130728" cy="847024"/>
          </a:xfrm>
          <a:prstGeom prst="rect">
            <a:avLst/>
          </a:prstGeom>
          <a:gradFill flip="none" rotWithShape="1">
            <a:gsLst>
              <a:gs pos="0">
                <a:schemeClr val="accent1">
                  <a:lumMod val="50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a:extLst>
              <a:ext uri="{FF2B5EF4-FFF2-40B4-BE49-F238E27FC236}">
                <a16:creationId xmlns:a16="http://schemas.microsoft.com/office/drawing/2014/main" id="{4D302A44-8FF8-DA81-A20F-065C93BDB924}"/>
              </a:ext>
            </a:extLst>
          </p:cNvPr>
          <p:cNvSpPr>
            <a:spLocks noGrp="1"/>
          </p:cNvSpPr>
          <p:nvPr>
            <p:ph type="sldNum" sz="quarter" idx="12"/>
          </p:nvPr>
        </p:nvSpPr>
        <p:spPr>
          <a:xfrm>
            <a:off x="8610600" y="6356350"/>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pPr algn="r"/>
            <a:fld id="{565CE74E-AB26-4998-AD42-012C4C1AD076}" type="slidenum">
              <a:rPr lang="zh-CN" altLang="en-US" sz="1200" smtClean="0">
                <a:solidFill>
                  <a:prstClr val="black">
                    <a:tint val="75000"/>
                  </a:prstClr>
                </a:solidFill>
              </a:rPr>
              <a:pPr algn="r"/>
              <a:t>‹#›</a:t>
            </a:fld>
            <a:endParaRPr lang="zh-CN" altLang="en-US" sz="1200" dirty="0">
              <a:solidFill>
                <a:prstClr val="black">
                  <a:tint val="75000"/>
                </a:prstClr>
              </a:solidFill>
            </a:endParaRPr>
          </a:p>
        </p:txBody>
      </p:sp>
      <p:grpSp>
        <p:nvGrpSpPr>
          <p:cNvPr id="4" name="组合 32">
            <a:extLst>
              <a:ext uri="{FF2B5EF4-FFF2-40B4-BE49-F238E27FC236}">
                <a16:creationId xmlns:a16="http://schemas.microsoft.com/office/drawing/2014/main" id="{C0CCE7B3-F69B-01FD-D67A-44C984FFCB64}"/>
              </a:ext>
            </a:extLst>
          </p:cNvPr>
          <p:cNvGrpSpPr/>
          <p:nvPr userDrawn="1"/>
        </p:nvGrpSpPr>
        <p:grpSpPr>
          <a:xfrm>
            <a:off x="9931400" y="266096"/>
            <a:ext cx="2057447" cy="358920"/>
            <a:chOff x="4414554" y="376659"/>
            <a:chExt cx="6503528" cy="1134533"/>
          </a:xfrm>
        </p:grpSpPr>
        <p:pic>
          <p:nvPicPr>
            <p:cNvPr id="5" name="图片 4">
              <a:extLst>
                <a:ext uri="{FF2B5EF4-FFF2-40B4-BE49-F238E27FC236}">
                  <a16:creationId xmlns:a16="http://schemas.microsoft.com/office/drawing/2014/main" id="{01698026-8488-CEB3-1A8D-87E0606D907B}"/>
                </a:ext>
              </a:extLst>
            </p:cNvPr>
            <p:cNvPicPr>
              <a:picLocks noChangeAspect="1"/>
            </p:cNvPicPr>
            <p:nvPr/>
          </p:nvPicPr>
          <p:blipFill>
            <a:blip r:embed="rId3"/>
            <a:stretch>
              <a:fillRect/>
            </a:stretch>
          </p:blipFill>
          <p:spPr>
            <a:xfrm>
              <a:off x="4414554" y="376659"/>
              <a:ext cx="1134533" cy="1134533"/>
            </a:xfrm>
            <a:prstGeom prst="rect">
              <a:avLst/>
            </a:prstGeom>
          </p:spPr>
        </p:pic>
        <p:pic>
          <p:nvPicPr>
            <p:cNvPr id="7" name="图片 6">
              <a:extLst>
                <a:ext uri="{FF2B5EF4-FFF2-40B4-BE49-F238E27FC236}">
                  <a16:creationId xmlns:a16="http://schemas.microsoft.com/office/drawing/2014/main" id="{5B6E39CD-DAE1-98A5-BF8E-2065CB40BB94}"/>
                </a:ext>
              </a:extLst>
            </p:cNvPr>
            <p:cNvPicPr>
              <a:picLocks noChangeAspect="1"/>
            </p:cNvPicPr>
            <p:nvPr/>
          </p:nvPicPr>
          <p:blipFill>
            <a:blip r:embed="rId4"/>
            <a:stretch>
              <a:fillRect/>
            </a:stretch>
          </p:blipFill>
          <p:spPr>
            <a:xfrm>
              <a:off x="5774582" y="404175"/>
              <a:ext cx="5143500" cy="1079500"/>
            </a:xfrm>
            <a:prstGeom prst="rect">
              <a:avLst/>
            </a:prstGeom>
          </p:spPr>
        </p:pic>
      </p:grpSp>
      <p:sp>
        <p:nvSpPr>
          <p:cNvPr id="8" name="矩形 7">
            <a:extLst>
              <a:ext uri="{FF2B5EF4-FFF2-40B4-BE49-F238E27FC236}">
                <a16:creationId xmlns:a16="http://schemas.microsoft.com/office/drawing/2014/main" id="{0EA18DC2-A2DA-BED0-1C13-46276AE73C1D}"/>
              </a:ext>
            </a:extLst>
          </p:cNvPr>
          <p:cNvSpPr/>
          <p:nvPr userDrawn="1"/>
        </p:nvSpPr>
        <p:spPr>
          <a:xfrm>
            <a:off x="0" y="6721474"/>
            <a:ext cx="12192000" cy="136525"/>
          </a:xfrm>
          <a:prstGeom prst="rect">
            <a:avLst/>
          </a:prstGeom>
          <a:gradFill flip="none" rotWithShape="1">
            <a:gsLst>
              <a:gs pos="0">
                <a:schemeClr val="accent1">
                  <a:lumMod val="50000"/>
                </a:schemeClr>
              </a:gs>
              <a:gs pos="100000">
                <a:schemeClr val="accent1">
                  <a:lumMod val="75000"/>
                  <a:alpha val="8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文本占位符 13">
            <a:extLst>
              <a:ext uri="{FF2B5EF4-FFF2-40B4-BE49-F238E27FC236}">
                <a16:creationId xmlns:a16="http://schemas.microsoft.com/office/drawing/2014/main" id="{15679B76-9DD2-2DDF-F39C-FB35D6989A32}"/>
              </a:ext>
            </a:extLst>
          </p:cNvPr>
          <p:cNvSpPr>
            <a:spLocks noGrp="1"/>
          </p:cNvSpPr>
          <p:nvPr>
            <p:ph type="body" sz="quarter" idx="13"/>
          </p:nvPr>
        </p:nvSpPr>
        <p:spPr>
          <a:xfrm>
            <a:off x="762100" y="175378"/>
            <a:ext cx="5197475" cy="563637"/>
          </a:xfrm>
          <a:prstGeom prst="rect">
            <a:avLst/>
          </a:prstGeom>
        </p:spPr>
        <p:txBody>
          <a:bodyPr/>
          <a:lstStyle>
            <a:lvl1pPr marL="0" indent="0">
              <a:lnSpc>
                <a:spcPct val="100000"/>
              </a:lnSpc>
              <a:spcBef>
                <a:spcPts val="0"/>
              </a:spcBef>
              <a:buNone/>
              <a:defRPr sz="3200" b="1">
                <a:solidFill>
                  <a:schemeClr val="accent1">
                    <a:lumMod val="50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单击此处编辑母版文本样式</a:t>
            </a:r>
          </a:p>
        </p:txBody>
      </p:sp>
    </p:spTree>
    <p:extLst>
      <p:ext uri="{BB962C8B-B14F-4D97-AF65-F5344CB8AC3E}">
        <p14:creationId xmlns:p14="http://schemas.microsoft.com/office/powerpoint/2010/main" val="31492636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1E68DB7-7C1B-A371-211F-C284DCFDCA48}"/>
              </a:ext>
            </a:extLst>
          </p:cNvPr>
          <p:cNvSpPr>
            <a:spLocks noGrp="1"/>
          </p:cNvSpPr>
          <p:nvPr>
            <p:ph type="dt" sz="half" idx="10"/>
          </p:nvPr>
        </p:nvSpPr>
        <p:spPr>
          <a:xfrm>
            <a:off x="838200" y="6356350"/>
            <a:ext cx="2743200" cy="365125"/>
          </a:xfrm>
          <a:prstGeom prst="rect">
            <a:avLst/>
          </a:prstGeom>
        </p:spPr>
        <p:txBody>
          <a:bodyPr/>
          <a:lstStyle/>
          <a:p>
            <a:fld id="{064876D8-B88C-4682-A827-941CE686CFA5}" type="datetimeFigureOut">
              <a:rPr lang="zh-CN" altLang="en-US" smtClean="0"/>
              <a:t>2024/10/7</a:t>
            </a:fld>
            <a:endParaRPr lang="zh-CN" altLang="en-US"/>
          </a:p>
        </p:txBody>
      </p:sp>
      <p:sp>
        <p:nvSpPr>
          <p:cNvPr id="3" name="页脚占位符 2">
            <a:extLst>
              <a:ext uri="{FF2B5EF4-FFF2-40B4-BE49-F238E27FC236}">
                <a16:creationId xmlns:a16="http://schemas.microsoft.com/office/drawing/2014/main" id="{8D04FCC9-8385-654B-1513-346A9BBDA24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002A1C03-2150-BD49-1B73-CD0908ABD5FF}"/>
              </a:ext>
            </a:extLst>
          </p:cNvPr>
          <p:cNvSpPr>
            <a:spLocks noGrp="1"/>
          </p:cNvSpPr>
          <p:nvPr>
            <p:ph type="sldNum" sz="quarter" idx="12"/>
          </p:nvPr>
        </p:nvSpPr>
        <p:spPr>
          <a:xfrm>
            <a:off x="8610600" y="6356350"/>
            <a:ext cx="2743200" cy="365125"/>
          </a:xfrm>
          <a:prstGeom prst="rect">
            <a:avLst/>
          </a:prstGeom>
        </p:spPr>
        <p:txBody>
          <a:bodyPr/>
          <a:lstStyle/>
          <a:p>
            <a:fld id="{DB83BF70-6C34-4584-B30B-322522AD0349}" type="slidenum">
              <a:rPr lang="zh-CN" altLang="en-US" smtClean="0"/>
              <a:t>‹#›</a:t>
            </a:fld>
            <a:endParaRPr lang="zh-CN" altLang="en-US"/>
          </a:p>
        </p:txBody>
      </p:sp>
    </p:spTree>
    <p:extLst>
      <p:ext uri="{BB962C8B-B14F-4D97-AF65-F5344CB8AC3E}">
        <p14:creationId xmlns:p14="http://schemas.microsoft.com/office/powerpoint/2010/main" val="2201631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DA181BAF-833C-99F0-0412-7025115BC08C}"/>
              </a:ext>
            </a:extLst>
          </p:cNvPr>
          <p:cNvSpPr txBox="1"/>
          <p:nvPr/>
        </p:nvSpPr>
        <p:spPr>
          <a:xfrm>
            <a:off x="-99880" y="2593358"/>
            <a:ext cx="5625297"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prstClr val="white">
                    <a:alpha val="20000"/>
                  </a:prstClr>
                </a:solidFill>
                <a:effectLst/>
                <a:uLnTx/>
                <a:uFillTx/>
                <a:latin typeface="Impact" panose="020B0806030902050204" pitchFamily="34" charset="0"/>
                <a:ea typeface="阿里巴巴普惠体" panose="00020600040101010101" pitchFamily="18" charset="-122"/>
              </a:rPr>
              <a:t>content</a:t>
            </a:r>
            <a:endParaRPr kumimoji="0" lang="zh-CN" altLang="en-US" sz="9600" b="0" i="0" u="none" strike="noStrike" kern="1200" cap="none" spc="0" normalizeH="0" baseline="0" noProof="0" dirty="0">
              <a:ln>
                <a:noFill/>
              </a:ln>
              <a:solidFill>
                <a:prstClr val="white">
                  <a:alpha val="20000"/>
                </a:prstClr>
              </a:solidFill>
              <a:effectLst/>
              <a:uLnTx/>
              <a:uFillTx/>
              <a:latin typeface="Impact" panose="020B0806030902050204" pitchFamily="34" charset="0"/>
              <a:ea typeface="阿里巴巴普惠体" panose="00020600040101010101" pitchFamily="18" charset="-122"/>
            </a:endParaRPr>
          </a:p>
        </p:txBody>
      </p:sp>
      <p:sp>
        <p:nvSpPr>
          <p:cNvPr id="13" name="内容占位符 12">
            <a:extLst>
              <a:ext uri="{FF2B5EF4-FFF2-40B4-BE49-F238E27FC236}">
                <a16:creationId xmlns:a16="http://schemas.microsoft.com/office/drawing/2014/main" id="{F9B18E24-9198-EB51-247E-161C4016F6C6}"/>
              </a:ext>
            </a:extLst>
          </p:cNvPr>
          <p:cNvSpPr>
            <a:spLocks noGrp="1"/>
          </p:cNvSpPr>
          <p:nvPr>
            <p:ph sz="quarter" idx="10" hasCustomPrompt="1"/>
          </p:nvPr>
        </p:nvSpPr>
        <p:spPr>
          <a:xfrm>
            <a:off x="6666584" y="1282965"/>
            <a:ext cx="4233862" cy="4292070"/>
          </a:xfrm>
          <a:prstGeom prst="rect">
            <a:avLst/>
          </a:prstGeom>
        </p:spPr>
        <p:txBody>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kumimoji="0" lang="zh-CN" altLang="en-US" sz="3600" b="1" i="0" u="none" strike="noStrike" kern="1200" cap="none" spc="0" normalizeH="0" baseline="0" noProof="0" dirty="0">
                <a:ln>
                  <a:noFill/>
                </a:ln>
                <a:solidFill>
                  <a:srgbClr val="4472C4">
                    <a:lumMod val="75000"/>
                  </a:srgbClr>
                </a:solidFill>
                <a:effectLst/>
                <a:uLnTx/>
                <a:uFillTx/>
                <a:latin typeface="黑体" panose="02010609060101010101" pitchFamily="49" charset="-122"/>
                <a:ea typeface="黑体" panose="02010609060101010101" pitchFamily="49" charset="-122"/>
                <a:cs typeface="+mn-cs"/>
              </a:rPr>
              <a:t>一、项目背景</a:t>
            </a:r>
            <a:endParaRPr kumimoji="0" lang="en-US" altLang="zh-CN" sz="3600" b="1" i="0" u="none" strike="noStrike" kern="1200" cap="none" spc="0" normalizeH="0" baseline="0" noProof="0" dirty="0">
              <a:ln>
                <a:noFill/>
              </a:ln>
              <a:solidFill>
                <a:srgbClr val="4472C4">
                  <a:lumMod val="75000"/>
                </a:srgbClr>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zh-CN" altLang="en-US" sz="3600" b="1" i="0" u="none" strike="noStrike" kern="1200" cap="none" spc="0" normalizeH="0" baseline="0" noProof="0" dirty="0">
                <a:ln>
                  <a:noFill/>
                </a:ln>
                <a:solidFill>
                  <a:srgbClr val="4472C4">
                    <a:lumMod val="75000"/>
                  </a:srgbClr>
                </a:solidFill>
                <a:effectLst/>
                <a:uLnTx/>
                <a:uFillTx/>
                <a:latin typeface="黑体" panose="02010609060101010101" pitchFamily="49" charset="-122"/>
                <a:ea typeface="黑体" panose="02010609060101010101" pitchFamily="49" charset="-122"/>
                <a:cs typeface="+mn-cs"/>
              </a:rPr>
              <a:t>二、研究目的</a:t>
            </a:r>
            <a:endParaRPr kumimoji="0" lang="en-US" altLang="zh-CN" sz="3600" b="1" i="0" u="none" strike="noStrike" kern="1200" cap="none" spc="0" normalizeH="0" baseline="0" noProof="0" dirty="0">
              <a:ln>
                <a:noFill/>
              </a:ln>
              <a:solidFill>
                <a:srgbClr val="4472C4">
                  <a:lumMod val="75000"/>
                </a:srgbClr>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zh-CN" altLang="en-US" sz="3600" b="1" i="0" u="none" strike="noStrike" kern="1200" cap="none" spc="0" normalizeH="0" baseline="0" noProof="0" dirty="0">
                <a:ln>
                  <a:noFill/>
                </a:ln>
                <a:solidFill>
                  <a:srgbClr val="4472C4">
                    <a:lumMod val="75000"/>
                  </a:srgbClr>
                </a:solidFill>
                <a:effectLst/>
                <a:uLnTx/>
                <a:uFillTx/>
                <a:latin typeface="黑体" panose="02010609060101010101" pitchFamily="49" charset="-122"/>
                <a:ea typeface="黑体" panose="02010609060101010101" pitchFamily="49" charset="-122"/>
                <a:cs typeface="+mn-cs"/>
              </a:rPr>
              <a:t>三、研究内容</a:t>
            </a:r>
            <a:endParaRPr kumimoji="0" lang="en-US" altLang="zh-CN" sz="3600" b="1" i="0" u="none" strike="noStrike" kern="1200" cap="none" spc="0" normalizeH="0" baseline="0" noProof="0" dirty="0">
              <a:ln>
                <a:noFill/>
              </a:ln>
              <a:solidFill>
                <a:srgbClr val="4472C4">
                  <a:lumMod val="75000"/>
                </a:srgbClr>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zh-CN" altLang="en-US" sz="3600" b="1" i="0" u="none" strike="noStrike" kern="1200" cap="none" spc="0" normalizeH="0" baseline="0" noProof="0" dirty="0">
                <a:ln>
                  <a:noFill/>
                </a:ln>
                <a:solidFill>
                  <a:srgbClr val="4472C4">
                    <a:lumMod val="75000"/>
                  </a:srgbClr>
                </a:solidFill>
                <a:effectLst/>
                <a:uLnTx/>
                <a:uFillTx/>
                <a:latin typeface="黑体" panose="02010609060101010101" pitchFamily="49" charset="-122"/>
                <a:ea typeface="黑体" panose="02010609060101010101" pitchFamily="49" charset="-122"/>
                <a:cs typeface="+mn-cs"/>
              </a:rPr>
              <a:t>四、阶段性成果</a:t>
            </a:r>
            <a:endParaRPr kumimoji="0" lang="en-US" altLang="zh-CN" sz="3600" b="1" i="0" u="none" strike="noStrike" kern="1200" cap="none" spc="0" normalizeH="0" baseline="0" noProof="0" dirty="0">
              <a:ln>
                <a:noFill/>
              </a:ln>
              <a:solidFill>
                <a:srgbClr val="4472C4">
                  <a:lumMod val="75000"/>
                </a:srgbClr>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zh-CN" altLang="en-US" sz="3600" b="1" i="0" u="none" strike="noStrike" kern="1200" cap="none" spc="0" normalizeH="0" baseline="0" noProof="0" dirty="0">
                <a:ln>
                  <a:noFill/>
                </a:ln>
                <a:solidFill>
                  <a:srgbClr val="4472C4">
                    <a:lumMod val="75000"/>
                  </a:srgbClr>
                </a:solidFill>
                <a:effectLst/>
                <a:uLnTx/>
                <a:uFillTx/>
                <a:latin typeface="黑体" panose="02010609060101010101" pitchFamily="49" charset="-122"/>
                <a:ea typeface="黑体" panose="02010609060101010101" pitchFamily="49" charset="-122"/>
                <a:cs typeface="+mn-cs"/>
              </a:rPr>
              <a:t>五、未来计划</a:t>
            </a:r>
          </a:p>
        </p:txBody>
      </p:sp>
      <p:sp>
        <p:nvSpPr>
          <p:cNvPr id="15" name="内容占位符 14">
            <a:extLst>
              <a:ext uri="{FF2B5EF4-FFF2-40B4-BE49-F238E27FC236}">
                <a16:creationId xmlns:a16="http://schemas.microsoft.com/office/drawing/2014/main" id="{5AA21122-867E-A3BA-6FA4-95DF8DB93B11}"/>
              </a:ext>
            </a:extLst>
          </p:cNvPr>
          <p:cNvSpPr>
            <a:spLocks noGrp="1"/>
          </p:cNvSpPr>
          <p:nvPr>
            <p:ph sz="quarter" idx="11" hasCustomPrompt="1"/>
          </p:nvPr>
        </p:nvSpPr>
        <p:spPr>
          <a:xfrm>
            <a:off x="1362600" y="2124857"/>
            <a:ext cx="2700338" cy="2506662"/>
          </a:xfrm>
          <a:prstGeom prst="rect">
            <a:avLst/>
          </a:prstGeom>
        </p:spPr>
        <p:txBody>
          <a:bodyPr/>
          <a:lstStyle>
            <a:lvl1pPr marL="0" indent="0" algn="ctr">
              <a:buNone/>
              <a:defRPr kumimoji="0" lang="zh-CN" altLang="en-US" sz="7200" b="1" i="0" u="none" strike="noStrike" kern="1200" cap="none" spc="0" normalizeH="0" baseline="0" dirty="0">
                <a:ln>
                  <a:noFill/>
                </a:ln>
                <a:solidFill>
                  <a:prstClr val="white"/>
                </a:solidFill>
                <a:effectLst>
                  <a:outerShdw blurRad="38100" dist="38100" dir="2700000" algn="tl">
                    <a:srgbClr val="000000">
                      <a:alpha val="43137"/>
                    </a:srgbClr>
                  </a:outerShdw>
                </a:effectLst>
                <a:uLnTx/>
                <a:uFillTx/>
                <a:latin typeface="华文细黑" panose="02010600040101010101" pitchFamily="2" charset="-122"/>
                <a:ea typeface="华文细黑" panose="02010600040101010101" pitchFamily="2" charset="-122"/>
                <a:cs typeface="+mn-cs"/>
              </a:defRPr>
            </a:lvl1pPr>
          </a:lstStyle>
          <a:p>
            <a:pPr lvl="0"/>
            <a:r>
              <a:rPr lang="zh-CN" altLang="en-US" dirty="0"/>
              <a:t>报告</a:t>
            </a:r>
            <a:endParaRPr lang="en-US" altLang="zh-CN" dirty="0"/>
          </a:p>
          <a:p>
            <a:pPr lvl="0"/>
            <a:r>
              <a:rPr lang="zh-CN" altLang="en-US" dirty="0"/>
              <a:t>提纲</a:t>
            </a:r>
          </a:p>
        </p:txBody>
      </p:sp>
    </p:spTree>
    <p:extLst>
      <p:ext uri="{BB962C8B-B14F-4D97-AF65-F5344CB8AC3E}">
        <p14:creationId xmlns:p14="http://schemas.microsoft.com/office/powerpoint/2010/main" val="1199377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7A535-0B91-5D95-00E2-40067C0F5011}"/>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7BFBE3C-EAF8-6EDF-F628-9B48B7EAC620}"/>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64B3F17-1FB3-F0E5-8F92-AAB7DB65E49A}"/>
              </a:ext>
            </a:extLst>
          </p:cNvPr>
          <p:cNvSpPr>
            <a:spLocks noGrp="1"/>
          </p:cNvSpPr>
          <p:nvPr>
            <p:ph type="dt" sz="half" idx="10"/>
          </p:nvPr>
        </p:nvSpPr>
        <p:spPr>
          <a:xfrm>
            <a:off x="838200" y="6356350"/>
            <a:ext cx="2743200" cy="365125"/>
          </a:xfrm>
          <a:prstGeom prst="rect">
            <a:avLst/>
          </a:prstGeom>
        </p:spPr>
        <p:txBody>
          <a:bodyPr/>
          <a:lstStyle/>
          <a:p>
            <a:fld id="{064876D8-B88C-4682-A827-941CE686CFA5}" type="datetimeFigureOut">
              <a:rPr lang="zh-CN" altLang="en-US" smtClean="0"/>
              <a:t>2024/10/7</a:t>
            </a:fld>
            <a:endParaRPr lang="zh-CN" altLang="en-US"/>
          </a:p>
        </p:txBody>
      </p:sp>
      <p:sp>
        <p:nvSpPr>
          <p:cNvPr id="5" name="页脚占位符 4">
            <a:extLst>
              <a:ext uri="{FF2B5EF4-FFF2-40B4-BE49-F238E27FC236}">
                <a16:creationId xmlns:a16="http://schemas.microsoft.com/office/drawing/2014/main" id="{DA1E553A-0AF2-7386-BF5C-A429F589627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DC53F37-1710-E968-E414-C851B2F0653C}"/>
              </a:ext>
            </a:extLst>
          </p:cNvPr>
          <p:cNvSpPr>
            <a:spLocks noGrp="1"/>
          </p:cNvSpPr>
          <p:nvPr>
            <p:ph type="sldNum" sz="quarter" idx="12"/>
          </p:nvPr>
        </p:nvSpPr>
        <p:spPr>
          <a:xfrm>
            <a:off x="8610600" y="6356350"/>
            <a:ext cx="2743200" cy="365125"/>
          </a:xfrm>
          <a:prstGeom prst="rect">
            <a:avLst/>
          </a:prstGeom>
        </p:spPr>
        <p:txBody>
          <a:bodyPr/>
          <a:lstStyle/>
          <a:p>
            <a:fld id="{DB83BF70-6C34-4584-B30B-322522AD0349}" type="slidenum">
              <a:rPr lang="zh-CN" altLang="en-US" smtClean="0"/>
              <a:t>‹#›</a:t>
            </a:fld>
            <a:endParaRPr lang="zh-CN" altLang="en-US"/>
          </a:p>
        </p:txBody>
      </p:sp>
    </p:spTree>
    <p:extLst>
      <p:ext uri="{BB962C8B-B14F-4D97-AF65-F5344CB8AC3E}">
        <p14:creationId xmlns:p14="http://schemas.microsoft.com/office/powerpoint/2010/main" val="2857307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6AED7-08CB-535D-0796-0DC1B2B57F58}"/>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39982D-CCDC-DDAE-DF63-80AB3E82CA85}"/>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560DCF-0DBC-A449-5633-32AC9BBE4BD8}"/>
              </a:ext>
            </a:extLst>
          </p:cNvPr>
          <p:cNvSpPr>
            <a:spLocks noGrp="1"/>
          </p:cNvSpPr>
          <p:nvPr>
            <p:ph type="dt" sz="half" idx="10"/>
          </p:nvPr>
        </p:nvSpPr>
        <p:spPr>
          <a:xfrm>
            <a:off x="838200" y="6356350"/>
            <a:ext cx="2743200" cy="365125"/>
          </a:xfrm>
          <a:prstGeom prst="rect">
            <a:avLst/>
          </a:prstGeom>
        </p:spPr>
        <p:txBody>
          <a:bodyPr/>
          <a:lstStyle/>
          <a:p>
            <a:fld id="{064876D8-B88C-4682-A827-941CE686CFA5}" type="datetimeFigureOut">
              <a:rPr lang="zh-CN" altLang="en-US" smtClean="0"/>
              <a:t>2024/10/7</a:t>
            </a:fld>
            <a:endParaRPr lang="zh-CN" altLang="en-US"/>
          </a:p>
        </p:txBody>
      </p:sp>
      <p:sp>
        <p:nvSpPr>
          <p:cNvPr id="5" name="页脚占位符 4">
            <a:extLst>
              <a:ext uri="{FF2B5EF4-FFF2-40B4-BE49-F238E27FC236}">
                <a16:creationId xmlns:a16="http://schemas.microsoft.com/office/drawing/2014/main" id="{6A2701C0-DAD6-CB92-D669-1E6A97F2AB4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C76E4E03-76D9-2029-F2A2-292495BA619B}"/>
              </a:ext>
            </a:extLst>
          </p:cNvPr>
          <p:cNvSpPr>
            <a:spLocks noGrp="1"/>
          </p:cNvSpPr>
          <p:nvPr>
            <p:ph type="sldNum" sz="quarter" idx="12"/>
          </p:nvPr>
        </p:nvSpPr>
        <p:spPr>
          <a:xfrm>
            <a:off x="8610600" y="6356350"/>
            <a:ext cx="2743200" cy="365125"/>
          </a:xfrm>
          <a:prstGeom prst="rect">
            <a:avLst/>
          </a:prstGeom>
        </p:spPr>
        <p:txBody>
          <a:bodyPr/>
          <a:lstStyle/>
          <a:p>
            <a:fld id="{DB83BF70-6C34-4584-B30B-322522AD0349}" type="slidenum">
              <a:rPr lang="zh-CN" altLang="en-US" smtClean="0"/>
              <a:t>‹#›</a:t>
            </a:fld>
            <a:endParaRPr lang="zh-CN" altLang="en-US"/>
          </a:p>
        </p:txBody>
      </p:sp>
    </p:spTree>
    <p:extLst>
      <p:ext uri="{BB962C8B-B14F-4D97-AF65-F5344CB8AC3E}">
        <p14:creationId xmlns:p14="http://schemas.microsoft.com/office/powerpoint/2010/main" val="672942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412DB7-DA69-12DF-9344-D73B2541645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527F674-58B6-2400-B4B9-979C18BFF456}"/>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18A2F4C-D019-6D5C-6B27-A63B3C141A10}"/>
              </a:ext>
            </a:extLst>
          </p:cNvPr>
          <p:cNvSpPr>
            <a:spLocks noGrp="1"/>
          </p:cNvSpPr>
          <p:nvPr>
            <p:ph type="dt" sz="half" idx="10"/>
          </p:nvPr>
        </p:nvSpPr>
        <p:spPr>
          <a:xfrm>
            <a:off x="838200" y="6356350"/>
            <a:ext cx="2743200" cy="365125"/>
          </a:xfrm>
          <a:prstGeom prst="rect">
            <a:avLst/>
          </a:prstGeom>
        </p:spPr>
        <p:txBody>
          <a:bodyPr/>
          <a:lstStyle/>
          <a:p>
            <a:fld id="{064876D8-B88C-4682-A827-941CE686CFA5}" type="datetimeFigureOut">
              <a:rPr lang="zh-CN" altLang="en-US" smtClean="0"/>
              <a:t>2024/10/7</a:t>
            </a:fld>
            <a:endParaRPr lang="zh-CN" altLang="en-US"/>
          </a:p>
        </p:txBody>
      </p:sp>
      <p:sp>
        <p:nvSpPr>
          <p:cNvPr id="5" name="页脚占位符 4">
            <a:extLst>
              <a:ext uri="{FF2B5EF4-FFF2-40B4-BE49-F238E27FC236}">
                <a16:creationId xmlns:a16="http://schemas.microsoft.com/office/drawing/2014/main" id="{50FF1431-7AD7-B86A-79D3-261AA84BB2A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12E90BA2-CFE6-7C2B-62EA-BE7D6A867E9B}"/>
              </a:ext>
            </a:extLst>
          </p:cNvPr>
          <p:cNvSpPr>
            <a:spLocks noGrp="1"/>
          </p:cNvSpPr>
          <p:nvPr>
            <p:ph type="sldNum" sz="quarter" idx="12"/>
          </p:nvPr>
        </p:nvSpPr>
        <p:spPr>
          <a:xfrm>
            <a:off x="8610600" y="6356350"/>
            <a:ext cx="2743200" cy="365125"/>
          </a:xfrm>
          <a:prstGeom prst="rect">
            <a:avLst/>
          </a:prstGeom>
        </p:spPr>
        <p:txBody>
          <a:bodyPr/>
          <a:lstStyle/>
          <a:p>
            <a:fld id="{DB83BF70-6C34-4584-B30B-322522AD0349}" type="slidenum">
              <a:rPr lang="zh-CN" altLang="en-US" smtClean="0"/>
              <a:t>‹#›</a:t>
            </a:fld>
            <a:endParaRPr lang="zh-CN" altLang="en-US"/>
          </a:p>
        </p:txBody>
      </p:sp>
    </p:spTree>
    <p:extLst>
      <p:ext uri="{BB962C8B-B14F-4D97-AF65-F5344CB8AC3E}">
        <p14:creationId xmlns:p14="http://schemas.microsoft.com/office/powerpoint/2010/main" val="1238252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199F99-BA25-86B9-C75F-336C07B383B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ECBF307-018C-FA17-7C6F-569107D041E0}"/>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8DA96B7-5B99-EFF3-D1AB-5CBB33E66C6B}"/>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21DADD1-5B5C-6B79-AD30-BC0D6E01B95D}"/>
              </a:ext>
            </a:extLst>
          </p:cNvPr>
          <p:cNvSpPr>
            <a:spLocks noGrp="1"/>
          </p:cNvSpPr>
          <p:nvPr>
            <p:ph type="dt" sz="half" idx="10"/>
          </p:nvPr>
        </p:nvSpPr>
        <p:spPr>
          <a:xfrm>
            <a:off x="838200" y="6356350"/>
            <a:ext cx="2743200" cy="365125"/>
          </a:xfrm>
          <a:prstGeom prst="rect">
            <a:avLst/>
          </a:prstGeom>
        </p:spPr>
        <p:txBody>
          <a:bodyPr/>
          <a:lstStyle/>
          <a:p>
            <a:fld id="{064876D8-B88C-4682-A827-941CE686CFA5}" type="datetimeFigureOut">
              <a:rPr lang="zh-CN" altLang="en-US" smtClean="0"/>
              <a:t>2024/10/7</a:t>
            </a:fld>
            <a:endParaRPr lang="zh-CN" altLang="en-US"/>
          </a:p>
        </p:txBody>
      </p:sp>
      <p:sp>
        <p:nvSpPr>
          <p:cNvPr id="6" name="页脚占位符 5">
            <a:extLst>
              <a:ext uri="{FF2B5EF4-FFF2-40B4-BE49-F238E27FC236}">
                <a16:creationId xmlns:a16="http://schemas.microsoft.com/office/drawing/2014/main" id="{39A882B0-3002-AC96-27D5-EF82B1DA5A6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7668971-76BF-0449-9517-C98AE225BFA7}"/>
              </a:ext>
            </a:extLst>
          </p:cNvPr>
          <p:cNvSpPr>
            <a:spLocks noGrp="1"/>
          </p:cNvSpPr>
          <p:nvPr>
            <p:ph type="sldNum" sz="quarter" idx="12"/>
          </p:nvPr>
        </p:nvSpPr>
        <p:spPr>
          <a:xfrm>
            <a:off x="8610600" y="6356350"/>
            <a:ext cx="2743200" cy="365125"/>
          </a:xfrm>
          <a:prstGeom prst="rect">
            <a:avLst/>
          </a:prstGeom>
        </p:spPr>
        <p:txBody>
          <a:bodyPr/>
          <a:lstStyle/>
          <a:p>
            <a:fld id="{DB83BF70-6C34-4584-B30B-322522AD0349}" type="slidenum">
              <a:rPr lang="zh-CN" altLang="en-US" smtClean="0"/>
              <a:t>‹#›</a:t>
            </a:fld>
            <a:endParaRPr lang="zh-CN" altLang="en-US"/>
          </a:p>
        </p:txBody>
      </p:sp>
    </p:spTree>
    <p:extLst>
      <p:ext uri="{BB962C8B-B14F-4D97-AF65-F5344CB8AC3E}">
        <p14:creationId xmlns:p14="http://schemas.microsoft.com/office/powerpoint/2010/main" val="15403815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E2F9A5C1-1826-6F29-B916-58482B292738}"/>
              </a:ext>
            </a:extLst>
          </p:cNvPr>
          <p:cNvSpPr/>
          <p:nvPr userDrawn="1"/>
        </p:nvSpPr>
        <p:spPr>
          <a:xfrm>
            <a:off x="12086026" y="319741"/>
            <a:ext cx="119763" cy="274912"/>
          </a:xfrm>
          <a:prstGeom prst="rect">
            <a:avLst/>
          </a:prstGeom>
          <a:gradFill flip="none" rotWithShape="1">
            <a:gsLst>
              <a:gs pos="39000">
                <a:srgbClr val="9B1321"/>
              </a:gs>
              <a:gs pos="100000">
                <a:srgbClr val="C7000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a:extLst>
              <a:ext uri="{FF2B5EF4-FFF2-40B4-BE49-F238E27FC236}">
                <a16:creationId xmlns:a16="http://schemas.microsoft.com/office/drawing/2014/main" id="{38F8209F-C294-129C-5F94-106BE62D311A}"/>
              </a:ext>
            </a:extLst>
          </p:cNvPr>
          <p:cNvSpPr/>
          <p:nvPr userDrawn="1"/>
        </p:nvSpPr>
        <p:spPr>
          <a:xfrm>
            <a:off x="315686" y="-108856"/>
            <a:ext cx="130728" cy="847024"/>
          </a:xfrm>
          <a:prstGeom prst="rect">
            <a:avLst/>
          </a:prstGeom>
          <a:gradFill flip="none" rotWithShape="1">
            <a:gsLst>
              <a:gs pos="39000">
                <a:srgbClr val="9B1321"/>
              </a:gs>
              <a:gs pos="100000">
                <a:srgbClr val="C7000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灯片编号占位符 5">
            <a:extLst>
              <a:ext uri="{FF2B5EF4-FFF2-40B4-BE49-F238E27FC236}">
                <a16:creationId xmlns:a16="http://schemas.microsoft.com/office/drawing/2014/main" id="{C5445786-6A83-DFAA-2DB5-CB940252B8AC}"/>
              </a:ext>
            </a:extLst>
          </p:cNvPr>
          <p:cNvSpPr>
            <a:spLocks noGrp="1"/>
          </p:cNvSpPr>
          <p:nvPr>
            <p:ph type="sldNum" sz="quarter" idx="4"/>
          </p:nvPr>
        </p:nvSpPr>
        <p:spPr>
          <a:xfrm>
            <a:off x="8610600" y="6356350"/>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pPr algn="r"/>
            <a:fld id="{565CE74E-AB26-4998-AD42-012C4C1AD076}" type="slidenum">
              <a:rPr lang="zh-CN" altLang="en-US" sz="1200" smtClean="0">
                <a:solidFill>
                  <a:prstClr val="black">
                    <a:tint val="75000"/>
                  </a:prstClr>
                </a:solidFill>
              </a:rPr>
              <a:pPr algn="r"/>
              <a:t>‹#›</a:t>
            </a:fld>
            <a:endParaRPr lang="zh-CN" altLang="en-US" sz="1200" dirty="0">
              <a:solidFill>
                <a:prstClr val="black">
                  <a:tint val="75000"/>
                </a:prstClr>
              </a:solidFill>
            </a:endParaRPr>
          </a:p>
        </p:txBody>
      </p:sp>
      <p:sp>
        <p:nvSpPr>
          <p:cNvPr id="15" name="矩形 14">
            <a:extLst>
              <a:ext uri="{FF2B5EF4-FFF2-40B4-BE49-F238E27FC236}">
                <a16:creationId xmlns:a16="http://schemas.microsoft.com/office/drawing/2014/main" id="{E906C2A6-A489-28AE-EB52-C357144C3F74}"/>
              </a:ext>
            </a:extLst>
          </p:cNvPr>
          <p:cNvSpPr/>
          <p:nvPr userDrawn="1"/>
        </p:nvSpPr>
        <p:spPr>
          <a:xfrm>
            <a:off x="0" y="6721474"/>
            <a:ext cx="12192000" cy="136525"/>
          </a:xfrm>
          <a:prstGeom prst="rect">
            <a:avLst/>
          </a:prstGeom>
          <a:gradFill flip="none" rotWithShape="1">
            <a:gsLst>
              <a:gs pos="0">
                <a:srgbClr val="9B1321"/>
              </a:gs>
              <a:gs pos="100000">
                <a:srgbClr val="C7000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id="{CFBD0AC7-5EE1-DECC-9996-FD9CE01A00AB}"/>
              </a:ext>
            </a:extLst>
          </p:cNvPr>
          <p:cNvPicPr>
            <a:picLocks noChangeAspect="1"/>
          </p:cNvPicPr>
          <p:nvPr userDrawn="1"/>
        </p:nvPicPr>
        <p:blipFill>
          <a:blip r:embed="rId6"/>
          <a:srcRect l="4866" t="11834" r="7308" b="11356"/>
          <a:stretch/>
        </p:blipFill>
        <p:spPr>
          <a:xfrm>
            <a:off x="10685427" y="227939"/>
            <a:ext cx="1336746" cy="458515"/>
          </a:xfrm>
          <a:prstGeom prst="rect">
            <a:avLst/>
          </a:prstGeom>
        </p:spPr>
      </p:pic>
    </p:spTree>
    <p:extLst>
      <p:ext uri="{BB962C8B-B14F-4D97-AF65-F5344CB8AC3E}">
        <p14:creationId xmlns:p14="http://schemas.microsoft.com/office/powerpoint/2010/main" val="266857868"/>
      </p:ext>
    </p:extLst>
  </p:cSld>
  <p:clrMap bg1="lt1" tx1="dk1" bg2="lt2" tx2="dk2" accent1="accent1" accent2="accent2" accent3="accent3" accent4="accent4" accent5="accent5" accent6="accent6" hlink="hlink" folHlink="folHlink"/>
  <p:sldLayoutIdLst>
    <p:sldLayoutId id="2147483670" r:id="rId1"/>
    <p:sldLayoutId id="2147483685" r:id="rId2"/>
    <p:sldLayoutId id="2147483668" r:id="rId3"/>
    <p:sldLayoutId id="2147483686"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ABAF3BE-99A0-B53E-43CE-95FAC64416B5}"/>
              </a:ext>
            </a:extLst>
          </p:cNvPr>
          <p:cNvPicPr>
            <a:picLocks noChangeAspect="1"/>
          </p:cNvPicPr>
          <p:nvPr userDrawn="1">
            <p:custDataLst>
              <p:tags r:id="rId3"/>
            </p:custDataLst>
          </p:nvPr>
        </p:nvPicPr>
        <p:blipFill rotWithShape="1">
          <a:blip r:embed="rId4">
            <a:extLst>
              <a:ext uri="{28A0092B-C50C-407E-A947-70E740481C1C}">
                <a14:useLocalDpi xmlns:a14="http://schemas.microsoft.com/office/drawing/2010/main" val="0"/>
              </a:ext>
            </a:extLst>
          </a:blip>
          <a:srcRect l="28296" t="16362" r="29297" b="2766"/>
          <a:stretch/>
        </p:blipFill>
        <p:spPr>
          <a:xfrm>
            <a:off x="0" y="0"/>
            <a:ext cx="5422901" cy="6858000"/>
          </a:xfrm>
          <a:custGeom>
            <a:avLst/>
            <a:gdLst>
              <a:gd name="connsiteX0" fmla="*/ 0 w 5422901"/>
              <a:gd name="connsiteY0" fmla="*/ 0 h 6858000"/>
              <a:gd name="connsiteX1" fmla="*/ 5066336 w 5422901"/>
              <a:gd name="connsiteY1" fmla="*/ 0 h 6858000"/>
              <a:gd name="connsiteX2" fmla="*/ 5133972 w 5422901"/>
              <a:gd name="connsiteY2" fmla="*/ 324537 h 6858000"/>
              <a:gd name="connsiteX3" fmla="*/ 5422901 w 5422901"/>
              <a:gd name="connsiteY3" fmla="*/ 3429000 h 6858000"/>
              <a:gd name="connsiteX4" fmla="*/ 5133972 w 5422901"/>
              <a:gd name="connsiteY4" fmla="*/ 6533464 h 6858000"/>
              <a:gd name="connsiteX5" fmla="*/ 5066336 w 5422901"/>
              <a:gd name="connsiteY5" fmla="*/ 6858000 h 6858000"/>
              <a:gd name="connsiteX6" fmla="*/ 0 w 54229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901" h="6858000">
                <a:moveTo>
                  <a:pt x="0" y="0"/>
                </a:moveTo>
                <a:lnTo>
                  <a:pt x="5066336" y="0"/>
                </a:lnTo>
                <a:lnTo>
                  <a:pt x="5133972" y="324537"/>
                </a:lnTo>
                <a:cubicBezTo>
                  <a:pt x="5320020" y="1278725"/>
                  <a:pt x="5422901" y="2327800"/>
                  <a:pt x="5422901" y="3429000"/>
                </a:cubicBezTo>
                <a:cubicBezTo>
                  <a:pt x="5422901" y="4530201"/>
                  <a:pt x="5320020" y="5579276"/>
                  <a:pt x="5133972" y="6533464"/>
                </a:cubicBezTo>
                <a:lnTo>
                  <a:pt x="5066336" y="6858000"/>
                </a:lnTo>
                <a:lnTo>
                  <a:pt x="0" y="6858000"/>
                </a:lnTo>
                <a:close/>
              </a:path>
            </a:pathLst>
          </a:custGeom>
        </p:spPr>
      </p:pic>
      <p:sp>
        <p:nvSpPr>
          <p:cNvPr id="8" name="任意多边形: 形状 7">
            <a:extLst>
              <a:ext uri="{FF2B5EF4-FFF2-40B4-BE49-F238E27FC236}">
                <a16:creationId xmlns:a16="http://schemas.microsoft.com/office/drawing/2014/main" id="{C011ADA9-32CC-A40F-B2EC-1DB0A44EB1FF}"/>
              </a:ext>
            </a:extLst>
          </p:cNvPr>
          <p:cNvSpPr/>
          <p:nvPr userDrawn="1"/>
        </p:nvSpPr>
        <p:spPr>
          <a:xfrm>
            <a:off x="4389" y="0"/>
            <a:ext cx="5422901" cy="6858000"/>
          </a:xfrm>
          <a:custGeom>
            <a:avLst/>
            <a:gdLst>
              <a:gd name="connsiteX0" fmla="*/ 0 w 5422901"/>
              <a:gd name="connsiteY0" fmla="*/ 0 h 6858000"/>
              <a:gd name="connsiteX1" fmla="*/ 5066336 w 5422901"/>
              <a:gd name="connsiteY1" fmla="*/ 0 h 6858000"/>
              <a:gd name="connsiteX2" fmla="*/ 5133972 w 5422901"/>
              <a:gd name="connsiteY2" fmla="*/ 324537 h 6858000"/>
              <a:gd name="connsiteX3" fmla="*/ 5199803 w 5422901"/>
              <a:gd name="connsiteY3" fmla="*/ 686722 h 6858000"/>
              <a:gd name="connsiteX4" fmla="*/ 5256955 w 5422901"/>
              <a:gd name="connsiteY4" fmla="*/ 1053124 h 6858000"/>
              <a:gd name="connsiteX5" fmla="*/ 5257606 w 5422901"/>
              <a:gd name="connsiteY5" fmla="*/ 1057301 h 6858000"/>
              <a:gd name="connsiteX6" fmla="*/ 5264944 w 5422901"/>
              <a:gd name="connsiteY6" fmla="*/ 1113351 h 6858000"/>
              <a:gd name="connsiteX7" fmla="*/ 5307151 w 5422901"/>
              <a:gd name="connsiteY7" fmla="*/ 1435774 h 6858000"/>
              <a:gd name="connsiteX8" fmla="*/ 5422901 w 5422901"/>
              <a:gd name="connsiteY8" fmla="*/ 3429000 h 6858000"/>
              <a:gd name="connsiteX9" fmla="*/ 5403919 w 5422901"/>
              <a:gd name="connsiteY9" fmla="*/ 4244459 h 6858000"/>
              <a:gd name="connsiteX10" fmla="*/ 5400948 w 5422901"/>
              <a:gd name="connsiteY10" fmla="*/ 4295179 h 6858000"/>
              <a:gd name="connsiteX11" fmla="*/ 5380538 w 5422901"/>
              <a:gd name="connsiteY11" fmla="*/ 4643606 h 6858000"/>
              <a:gd name="connsiteX12" fmla="*/ 5358003 w 5422901"/>
              <a:gd name="connsiteY12" fmla="*/ 4917339 h 6858000"/>
              <a:gd name="connsiteX13" fmla="*/ 5348205 w 5422901"/>
              <a:gd name="connsiteY13" fmla="*/ 5036362 h 6858000"/>
              <a:gd name="connsiteX14" fmla="*/ 5133972 w 5422901"/>
              <a:gd name="connsiteY14" fmla="*/ 6533464 h 6858000"/>
              <a:gd name="connsiteX15" fmla="*/ 5066336 w 5422901"/>
              <a:gd name="connsiteY15" fmla="*/ 6858000 h 6858000"/>
              <a:gd name="connsiteX16" fmla="*/ 0 w 54229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22901" h="6858000">
                <a:moveTo>
                  <a:pt x="0" y="0"/>
                </a:moveTo>
                <a:lnTo>
                  <a:pt x="5066336" y="0"/>
                </a:lnTo>
                <a:lnTo>
                  <a:pt x="5133972" y="324537"/>
                </a:lnTo>
                <a:cubicBezTo>
                  <a:pt x="5157228" y="443810"/>
                  <a:pt x="5179185" y="564566"/>
                  <a:pt x="5199803" y="686722"/>
                </a:cubicBezTo>
                <a:lnTo>
                  <a:pt x="5256955" y="1053124"/>
                </a:lnTo>
                <a:lnTo>
                  <a:pt x="5257606" y="1057301"/>
                </a:lnTo>
                <a:lnTo>
                  <a:pt x="5264944" y="1113351"/>
                </a:lnTo>
                <a:lnTo>
                  <a:pt x="5307151" y="1435774"/>
                </a:lnTo>
                <a:cubicBezTo>
                  <a:pt x="5382713" y="2072862"/>
                  <a:pt x="5422901" y="2740750"/>
                  <a:pt x="5422901" y="3429000"/>
                </a:cubicBezTo>
                <a:cubicBezTo>
                  <a:pt x="5422901" y="3704300"/>
                  <a:pt x="5416471" y="3976343"/>
                  <a:pt x="5403919" y="4244459"/>
                </a:cubicBezTo>
                <a:lnTo>
                  <a:pt x="5400948" y="4295179"/>
                </a:lnTo>
                <a:lnTo>
                  <a:pt x="5380538" y="4643606"/>
                </a:lnTo>
                <a:lnTo>
                  <a:pt x="5358003" y="4917339"/>
                </a:lnTo>
                <a:lnTo>
                  <a:pt x="5348205" y="5036362"/>
                </a:lnTo>
                <a:cubicBezTo>
                  <a:pt x="5299228" y="5555554"/>
                  <a:pt x="5226996" y="6056370"/>
                  <a:pt x="5133972" y="6533464"/>
                </a:cubicBezTo>
                <a:lnTo>
                  <a:pt x="5066336" y="6858000"/>
                </a:lnTo>
                <a:lnTo>
                  <a:pt x="0" y="6858000"/>
                </a:lnTo>
                <a:close/>
              </a:path>
            </a:pathLst>
          </a:custGeom>
          <a:gradFill flip="none" rotWithShape="1">
            <a:gsLst>
              <a:gs pos="0">
                <a:schemeClr val="accent1">
                  <a:lumMod val="50000"/>
                </a:schemeClr>
              </a:gs>
              <a:gs pos="100000">
                <a:schemeClr val="accent1">
                  <a:alpha val="72000"/>
                  <a:lumMod val="8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endParaRPr>
          </a:p>
        </p:txBody>
      </p:sp>
      <p:sp>
        <p:nvSpPr>
          <p:cNvPr id="9" name="任意多边形: 形状 8">
            <a:extLst>
              <a:ext uri="{FF2B5EF4-FFF2-40B4-BE49-F238E27FC236}">
                <a16:creationId xmlns:a16="http://schemas.microsoft.com/office/drawing/2014/main" id="{A54E3AF3-1618-6A6B-6ECC-A80A1B611C00}"/>
              </a:ext>
            </a:extLst>
          </p:cNvPr>
          <p:cNvSpPr/>
          <p:nvPr userDrawn="1"/>
        </p:nvSpPr>
        <p:spPr>
          <a:xfrm>
            <a:off x="10806" y="-14590"/>
            <a:ext cx="5580000" cy="6887180"/>
          </a:xfrm>
          <a:custGeom>
            <a:avLst/>
            <a:gdLst>
              <a:gd name="connsiteX0" fmla="*/ 0 w 5829300"/>
              <a:gd name="connsiteY0" fmla="*/ 0 h 6887180"/>
              <a:gd name="connsiteX1" fmla="*/ 5487095 w 5829300"/>
              <a:gd name="connsiteY1" fmla="*/ 0 h 6887180"/>
              <a:gd name="connsiteX2" fmla="*/ 5540371 w 5829300"/>
              <a:gd name="connsiteY2" fmla="*/ 255631 h 6887180"/>
              <a:gd name="connsiteX3" fmla="*/ 5829300 w 5829300"/>
              <a:gd name="connsiteY3" fmla="*/ 3360094 h 6887180"/>
              <a:gd name="connsiteX4" fmla="*/ 5466743 w 5829300"/>
              <a:gd name="connsiteY4" fmla="*/ 6817847 h 6887180"/>
              <a:gd name="connsiteX5" fmla="*/ 5450373 w 5829300"/>
              <a:gd name="connsiteY5" fmla="*/ 6887180 h 6887180"/>
              <a:gd name="connsiteX6" fmla="*/ 0 w 5829300"/>
              <a:gd name="connsiteY6" fmla="*/ 6887180 h 688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9300" h="6887180">
                <a:moveTo>
                  <a:pt x="0" y="0"/>
                </a:moveTo>
                <a:lnTo>
                  <a:pt x="5487095" y="0"/>
                </a:lnTo>
                <a:lnTo>
                  <a:pt x="5540371" y="255631"/>
                </a:lnTo>
                <a:cubicBezTo>
                  <a:pt x="5726420" y="1209819"/>
                  <a:pt x="5829300" y="2258894"/>
                  <a:pt x="5829300" y="3360094"/>
                </a:cubicBezTo>
                <a:cubicBezTo>
                  <a:pt x="5829300" y="4598945"/>
                  <a:pt x="5699092" y="5771824"/>
                  <a:pt x="5466743" y="6817847"/>
                </a:cubicBezTo>
                <a:lnTo>
                  <a:pt x="5450373" y="6887180"/>
                </a:lnTo>
                <a:lnTo>
                  <a:pt x="0" y="6887180"/>
                </a:lnTo>
                <a:close/>
              </a:path>
            </a:pathLst>
          </a:custGeom>
          <a:gradFill flip="none" rotWithShape="1">
            <a:gsLst>
              <a:gs pos="0">
                <a:schemeClr val="accent1">
                  <a:alpha val="33000"/>
                  <a:lumMod val="91000"/>
                </a:schemeClr>
              </a:gs>
              <a:gs pos="100000">
                <a:schemeClr val="accent1">
                  <a:lumMod val="75000"/>
                  <a:alpha val="2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endParaRPr>
          </a:p>
        </p:txBody>
      </p:sp>
      <p:grpSp>
        <p:nvGrpSpPr>
          <p:cNvPr id="15" name="组合 14">
            <a:extLst>
              <a:ext uri="{FF2B5EF4-FFF2-40B4-BE49-F238E27FC236}">
                <a16:creationId xmlns:a16="http://schemas.microsoft.com/office/drawing/2014/main" id="{743B6DB1-999C-6830-10B1-632BAAF7847E}"/>
              </a:ext>
            </a:extLst>
          </p:cNvPr>
          <p:cNvGrpSpPr/>
          <p:nvPr userDrawn="1"/>
        </p:nvGrpSpPr>
        <p:grpSpPr>
          <a:xfrm>
            <a:off x="226401" y="207134"/>
            <a:ext cx="2785256" cy="485886"/>
            <a:chOff x="4414554" y="376659"/>
            <a:chExt cx="6503528" cy="1134533"/>
          </a:xfrm>
        </p:grpSpPr>
        <p:pic>
          <p:nvPicPr>
            <p:cNvPr id="16" name="图片 15">
              <a:extLst>
                <a:ext uri="{FF2B5EF4-FFF2-40B4-BE49-F238E27FC236}">
                  <a16:creationId xmlns:a16="http://schemas.microsoft.com/office/drawing/2014/main" id="{710E931C-471C-AC45-FFC4-241DB6DC6B8F}"/>
                </a:ext>
              </a:extLst>
            </p:cNvPr>
            <p:cNvPicPr>
              <a:picLocks noChangeAspect="1"/>
            </p:cNvPicPr>
            <p:nvPr/>
          </p:nvPicPr>
          <p:blipFill>
            <a:blip r:embed="rId5">
              <a:biLevel thresh="25000"/>
            </a:blip>
            <a:stretch>
              <a:fillRect/>
            </a:stretch>
          </p:blipFill>
          <p:spPr>
            <a:xfrm>
              <a:off x="4414554" y="376659"/>
              <a:ext cx="1134533" cy="1134533"/>
            </a:xfrm>
            <a:prstGeom prst="rect">
              <a:avLst/>
            </a:prstGeom>
          </p:spPr>
        </p:pic>
        <p:pic>
          <p:nvPicPr>
            <p:cNvPr id="17" name="图片 16">
              <a:extLst>
                <a:ext uri="{FF2B5EF4-FFF2-40B4-BE49-F238E27FC236}">
                  <a16:creationId xmlns:a16="http://schemas.microsoft.com/office/drawing/2014/main" id="{6449C642-63BE-7353-55C1-1BC4FB7F63ED}"/>
                </a:ext>
              </a:extLst>
            </p:cNvPr>
            <p:cNvPicPr>
              <a:picLocks noChangeAspect="1"/>
            </p:cNvPicPr>
            <p:nvPr/>
          </p:nvPicPr>
          <p:blipFill>
            <a:blip r:embed="rId6">
              <a:biLevel thresh="25000"/>
            </a:blip>
            <a:stretch>
              <a:fillRect/>
            </a:stretch>
          </p:blipFill>
          <p:spPr>
            <a:xfrm>
              <a:off x="5774582" y="404175"/>
              <a:ext cx="5143500" cy="1079500"/>
            </a:xfrm>
            <a:prstGeom prst="rect">
              <a:avLst/>
            </a:prstGeom>
          </p:spPr>
        </p:pic>
      </p:grpSp>
    </p:spTree>
    <p:extLst>
      <p:ext uri="{BB962C8B-B14F-4D97-AF65-F5344CB8AC3E}">
        <p14:creationId xmlns:p14="http://schemas.microsoft.com/office/powerpoint/2010/main" val="1472883154"/>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41716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3.wdp"/><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 Id="rId9" Type="http://schemas.microsoft.com/office/2007/relationships/hdphoto" Target="../media/hdphoto3.wdp"/></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3.wdp"/><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3FDCF93-E75B-F8F4-ABE4-4428DD5EBECE}"/>
              </a:ext>
            </a:extLst>
          </p:cNvPr>
          <p:cNvSpPr txBox="1"/>
          <p:nvPr/>
        </p:nvSpPr>
        <p:spPr>
          <a:xfrm>
            <a:off x="1415143" y="1328777"/>
            <a:ext cx="9361714" cy="4200445"/>
          </a:xfrm>
          <a:prstGeom prst="rect">
            <a:avLst/>
          </a:prstGeom>
        </p:spPr>
        <p:txBody>
          <a:bodyPr/>
          <a:lstStyle>
            <a:lvl1pPr indent="0">
              <a:lnSpc>
                <a:spcPct val="150000"/>
              </a:lnSpc>
              <a:spcBef>
                <a:spcPts val="600"/>
              </a:spcBef>
              <a:spcAft>
                <a:spcPts val="600"/>
              </a:spcAft>
              <a:buFont typeface="Arial" panose="020B0604020202020204" pitchFamily="34" charset="0"/>
              <a:buNone/>
              <a:defRPr sz="2000">
                <a:latin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关于老师提出的几个问题：</a:t>
            </a:r>
            <a:endParaRPr lang="en-US" altLang="zh-CN" dirty="0"/>
          </a:p>
          <a:p>
            <a:r>
              <a:rPr lang="zh-CN" altLang="en-US" b="1" dirty="0"/>
              <a:t>所有的现有进展都来自综述及其引用的文章</a:t>
            </a:r>
            <a:r>
              <a:rPr lang="zh-CN" altLang="en-US" dirty="0"/>
              <a:t>，我已将相关文献进行了展示</a:t>
            </a:r>
            <a:endParaRPr lang="en-US" altLang="zh-CN" dirty="0"/>
          </a:p>
          <a:p>
            <a:r>
              <a:rPr lang="zh-CN" altLang="en-US" b="1" dirty="0"/>
              <a:t>每一节中可行方案部分都是对存在挑战的解答</a:t>
            </a:r>
            <a:r>
              <a:rPr lang="zh-CN" altLang="en-US" dirty="0"/>
              <a:t>，部分方案来自文献；其余的是根据文献指出的问题和综合所有文献进行的总结与推测，还没有找到具体文献证明其可行性；为作区分，</a:t>
            </a:r>
            <a:r>
              <a:rPr lang="zh-CN" altLang="en-US" b="1" dirty="0"/>
              <a:t>数字标题中颜色较深的是未经文献证明的方案</a:t>
            </a:r>
            <a:endParaRPr lang="en-US" altLang="zh-CN" b="1" dirty="0"/>
          </a:p>
          <a:p>
            <a:r>
              <a:rPr lang="zh-CN" altLang="en-US" dirty="0"/>
              <a:t>这次展示没有涉及到具体的方法，且添加网络上搜集的展示性图片会使</a:t>
            </a:r>
            <a:r>
              <a:rPr lang="en-US" altLang="zh-CN" dirty="0"/>
              <a:t>PPT</a:t>
            </a:r>
            <a:r>
              <a:rPr lang="zh-CN" altLang="en-US" dirty="0"/>
              <a:t>显得突兀，所以没有增加图片；之后研读具体文献时会适当添加关于网络、方法释义等图片</a:t>
            </a:r>
          </a:p>
        </p:txBody>
      </p:sp>
      <p:sp>
        <p:nvSpPr>
          <p:cNvPr id="4" name="文本占位符 3">
            <a:extLst>
              <a:ext uri="{FF2B5EF4-FFF2-40B4-BE49-F238E27FC236}">
                <a16:creationId xmlns:a16="http://schemas.microsoft.com/office/drawing/2014/main" id="{595314DE-98D6-877D-00C3-BE3EDFAF0D82}"/>
              </a:ext>
            </a:extLst>
          </p:cNvPr>
          <p:cNvSpPr>
            <a:spLocks noGrp="1"/>
          </p:cNvSpPr>
          <p:nvPr>
            <p:ph type="body" sz="quarter" idx="13"/>
          </p:nvPr>
        </p:nvSpPr>
        <p:spPr/>
        <p:txBody>
          <a:bodyPr/>
          <a:lstStyle/>
          <a:p>
            <a:r>
              <a:rPr lang="zh-CN" altLang="en-US" dirty="0"/>
              <a:t>此页在汇报时删除</a:t>
            </a:r>
          </a:p>
        </p:txBody>
      </p:sp>
    </p:spTree>
    <p:extLst>
      <p:ext uri="{BB962C8B-B14F-4D97-AF65-F5344CB8AC3E}">
        <p14:creationId xmlns:p14="http://schemas.microsoft.com/office/powerpoint/2010/main" val="2280213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82B18EA9-3865-58C4-DC03-8F5E454082F5}"/>
              </a:ext>
            </a:extLst>
          </p:cNvPr>
          <p:cNvSpPr>
            <a:spLocks noGrp="1"/>
          </p:cNvSpPr>
          <p:nvPr>
            <p:ph type="body" sz="quarter" idx="13"/>
          </p:nvPr>
        </p:nvSpPr>
        <p:spPr/>
        <p:txBody>
          <a:bodyPr/>
          <a:lstStyle/>
          <a:p>
            <a:r>
              <a:rPr lang="zh-CN" altLang="en-US" dirty="0"/>
              <a:t>现有进展</a:t>
            </a:r>
          </a:p>
        </p:txBody>
      </p:sp>
      <p:sp>
        <p:nvSpPr>
          <p:cNvPr id="2" name="灯片编号占位符 1">
            <a:extLst>
              <a:ext uri="{FF2B5EF4-FFF2-40B4-BE49-F238E27FC236}">
                <a16:creationId xmlns:a16="http://schemas.microsoft.com/office/drawing/2014/main" id="{C24EE410-5E8B-E096-B1E3-1B7FCEA2D530}"/>
              </a:ext>
            </a:extLst>
          </p:cNvPr>
          <p:cNvSpPr>
            <a:spLocks noGrp="1"/>
          </p:cNvSpPr>
          <p:nvPr>
            <p:ph type="sldNum" sz="quarter" idx="4294967295"/>
          </p:nvPr>
        </p:nvSpPr>
        <p:spPr>
          <a:xfrm>
            <a:off x="94488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65CE74E-AB26-4998-AD42-012C4C1AD076}" type="slidenum">
              <a:rPr lang="zh-CN" altLang="en-US" sz="1200" smtClean="0">
                <a:solidFill>
                  <a:prstClr val="black">
                    <a:tint val="75000"/>
                  </a:prstClr>
                </a:solidFill>
              </a:rPr>
              <a:pPr algn="r"/>
              <a:t>10</a:t>
            </a:fld>
            <a:endParaRPr lang="zh-CN" altLang="en-US" sz="1200" dirty="0">
              <a:solidFill>
                <a:prstClr val="black">
                  <a:tint val="75000"/>
                </a:prstClr>
              </a:solidFill>
            </a:endParaRPr>
          </a:p>
        </p:txBody>
      </p:sp>
      <p:grpSp>
        <p:nvGrpSpPr>
          <p:cNvPr id="23" name="组合 22">
            <a:extLst>
              <a:ext uri="{FF2B5EF4-FFF2-40B4-BE49-F238E27FC236}">
                <a16:creationId xmlns:a16="http://schemas.microsoft.com/office/drawing/2014/main" id="{15B87D82-CBE5-488C-3CEE-FA9C21B82D6C}"/>
              </a:ext>
            </a:extLst>
          </p:cNvPr>
          <p:cNvGrpSpPr/>
          <p:nvPr/>
        </p:nvGrpSpPr>
        <p:grpSpPr>
          <a:xfrm>
            <a:off x="762100" y="1139694"/>
            <a:ext cx="10355161" cy="864000"/>
            <a:chOff x="762100" y="1150972"/>
            <a:chExt cx="10355161" cy="864000"/>
          </a:xfrm>
        </p:grpSpPr>
        <p:sp>
          <p:nvSpPr>
            <p:cNvPr id="3" name="文本框 2">
              <a:extLst>
                <a:ext uri="{FF2B5EF4-FFF2-40B4-BE49-F238E27FC236}">
                  <a16:creationId xmlns:a16="http://schemas.microsoft.com/office/drawing/2014/main" id="{6334222D-3736-4FDE-3823-E34D85CFD948}"/>
                </a:ext>
              </a:extLst>
            </p:cNvPr>
            <p:cNvSpPr txBox="1"/>
            <p:nvPr/>
          </p:nvSpPr>
          <p:spPr>
            <a:xfrm>
              <a:off x="1626100" y="1150972"/>
              <a:ext cx="9491161" cy="864000"/>
            </a:xfrm>
            <a:prstGeom prst="rect">
              <a:avLst/>
            </a:prstGeom>
            <a:solidFill>
              <a:srgbClr val="9B1321">
                <a:alpha val="2000"/>
              </a:srgbClr>
            </a:solidFill>
            <a:ln w="12700">
              <a:solidFill>
                <a:srgbClr val="9B1321"/>
              </a:solidFill>
            </a:ln>
          </p:spPr>
          <p:txBody>
            <a:bodyPr wrap="square" rtlCol="0" anchor="ctr">
              <a:spAutoFit/>
            </a:bodyPr>
            <a:lstStyle/>
            <a:p>
              <a:pPr marL="342900" indent="-342900">
                <a:buFont typeface="Wingdings" panose="05000000000000000000" pitchFamily="2" charset="2"/>
                <a:buChar char="Ø"/>
              </a:pPr>
              <a:r>
                <a:rPr lang="zh-CN" altLang="en-US" sz="2000" dirty="0">
                  <a:solidFill>
                    <a:schemeClr val="tx1">
                      <a:lumMod val="85000"/>
                      <a:lumOff val="15000"/>
                    </a:schemeClr>
                  </a:solidFill>
                  <a:latin typeface="+mn-ea"/>
                </a:rPr>
                <a:t>研究韵律、频谱和质量特征的使用，通常会带来更好的分类性能。</a:t>
              </a:r>
            </a:p>
          </p:txBody>
        </p:sp>
        <p:sp>
          <p:nvSpPr>
            <p:cNvPr id="8" name="文本框 7">
              <a:extLst>
                <a:ext uri="{FF2B5EF4-FFF2-40B4-BE49-F238E27FC236}">
                  <a16:creationId xmlns:a16="http://schemas.microsoft.com/office/drawing/2014/main" id="{10649CE7-B55C-9507-601C-1527B2CE6D1B}"/>
                </a:ext>
              </a:extLst>
            </p:cNvPr>
            <p:cNvSpPr txBox="1"/>
            <p:nvPr/>
          </p:nvSpPr>
          <p:spPr>
            <a:xfrm>
              <a:off x="762100" y="1150972"/>
              <a:ext cx="864000" cy="864000"/>
            </a:xfrm>
            <a:prstGeom prst="rect">
              <a:avLst/>
            </a:prstGeom>
            <a:solidFill>
              <a:srgbClr val="9B1321"/>
            </a:solidFill>
            <a:effectLst>
              <a:outerShdw blurRad="50800" dist="38100" dir="2700000" algn="tl" rotWithShape="0">
                <a:prstClr val="black">
                  <a:alpha val="40000"/>
                </a:prstClr>
              </a:outerShdw>
            </a:effectLst>
          </p:spPr>
          <p:txBody>
            <a:bodyPr wrap="square" rtlCol="0" anchor="ctr">
              <a:spAutoFit/>
            </a:bodyPr>
            <a:lstStyle/>
            <a:p>
              <a:pPr algn="ctr"/>
              <a:r>
                <a:rPr lang="zh-CN" altLang="en-US" sz="2400" b="1" dirty="0">
                  <a:solidFill>
                    <a:schemeClr val="bg1"/>
                  </a:solidFill>
                </a:rPr>
                <a:t>声学特征</a:t>
              </a:r>
            </a:p>
          </p:txBody>
        </p:sp>
      </p:grpSp>
      <p:grpSp>
        <p:nvGrpSpPr>
          <p:cNvPr id="24" name="组合 23">
            <a:extLst>
              <a:ext uri="{FF2B5EF4-FFF2-40B4-BE49-F238E27FC236}">
                <a16:creationId xmlns:a16="http://schemas.microsoft.com/office/drawing/2014/main" id="{0CC78AEC-119D-F4C4-86B3-44ECF0BE3E55}"/>
              </a:ext>
            </a:extLst>
          </p:cNvPr>
          <p:cNvGrpSpPr/>
          <p:nvPr/>
        </p:nvGrpSpPr>
        <p:grpSpPr>
          <a:xfrm>
            <a:off x="762100" y="2200973"/>
            <a:ext cx="10355161" cy="864000"/>
            <a:chOff x="762100" y="2889661"/>
            <a:chExt cx="10355161" cy="864000"/>
          </a:xfrm>
        </p:grpSpPr>
        <p:sp>
          <p:nvSpPr>
            <p:cNvPr id="16" name="文本框 15">
              <a:extLst>
                <a:ext uri="{FF2B5EF4-FFF2-40B4-BE49-F238E27FC236}">
                  <a16:creationId xmlns:a16="http://schemas.microsoft.com/office/drawing/2014/main" id="{8A29236B-1BA8-D3A7-FB35-9933239E619A}"/>
                </a:ext>
              </a:extLst>
            </p:cNvPr>
            <p:cNvSpPr txBox="1"/>
            <p:nvPr/>
          </p:nvSpPr>
          <p:spPr>
            <a:xfrm>
              <a:off x="1626100" y="2889661"/>
              <a:ext cx="9491161" cy="864000"/>
            </a:xfrm>
            <a:prstGeom prst="rect">
              <a:avLst/>
            </a:prstGeom>
            <a:solidFill>
              <a:srgbClr val="9B1321">
                <a:alpha val="2000"/>
              </a:srgbClr>
            </a:solidFill>
            <a:ln w="12700">
              <a:solidFill>
                <a:srgbClr val="9B1321"/>
              </a:solidFill>
            </a:ln>
          </p:spPr>
          <p:txBody>
            <a:bodyPr wrap="square" rtlCol="0" anchor="ctr">
              <a:spAutoFit/>
            </a:bodyPr>
            <a:lstStyle/>
            <a:p>
              <a:pPr marL="342900" indent="-342900">
                <a:buFont typeface="Wingdings" panose="05000000000000000000" pitchFamily="2" charset="2"/>
                <a:buChar char="Ø"/>
              </a:pPr>
              <a:r>
                <a:rPr lang="zh-CN" altLang="en-US" sz="2000" dirty="0">
                  <a:solidFill>
                    <a:schemeClr val="tx1">
                      <a:lumMod val="85000"/>
                      <a:lumOff val="15000"/>
                    </a:schemeClr>
                  </a:solidFill>
                  <a:latin typeface="+mn-ea"/>
                </a:rPr>
                <a:t>仅增强因噪声而破坏 </a:t>
              </a:r>
              <a:r>
                <a:rPr lang="en-US" altLang="zh-CN" sz="2000" dirty="0">
                  <a:solidFill>
                    <a:schemeClr val="tx1">
                      <a:lumMod val="85000"/>
                      <a:lumOff val="15000"/>
                    </a:schemeClr>
                  </a:solidFill>
                  <a:latin typeface="+mn-ea"/>
                </a:rPr>
                <a:t>SER </a:t>
              </a:r>
              <a:r>
                <a:rPr lang="zh-CN" altLang="en-US" sz="2000" dirty="0">
                  <a:solidFill>
                    <a:schemeClr val="tx1">
                      <a:lumMod val="85000"/>
                      <a:lumOff val="15000"/>
                    </a:schemeClr>
                  </a:solidFill>
                  <a:latin typeface="+mn-ea"/>
                </a:rPr>
                <a:t>预测的特征，并保持具有弹性的特征，而不是增强所有特征。</a:t>
              </a:r>
            </a:p>
          </p:txBody>
        </p:sp>
        <p:sp>
          <p:nvSpPr>
            <p:cNvPr id="17" name="文本框 16">
              <a:extLst>
                <a:ext uri="{FF2B5EF4-FFF2-40B4-BE49-F238E27FC236}">
                  <a16:creationId xmlns:a16="http://schemas.microsoft.com/office/drawing/2014/main" id="{0283A0AE-EA7B-98FD-F301-E37BB6177601}"/>
                </a:ext>
              </a:extLst>
            </p:cNvPr>
            <p:cNvSpPr txBox="1"/>
            <p:nvPr/>
          </p:nvSpPr>
          <p:spPr>
            <a:xfrm>
              <a:off x="762100" y="2889661"/>
              <a:ext cx="864000" cy="864000"/>
            </a:xfrm>
            <a:prstGeom prst="rect">
              <a:avLst/>
            </a:prstGeom>
            <a:solidFill>
              <a:srgbClr val="C70003"/>
            </a:solidFill>
            <a:effectLst>
              <a:outerShdw blurRad="50800" dist="38100" dir="2700000" algn="tl" rotWithShape="0">
                <a:prstClr val="black">
                  <a:alpha val="40000"/>
                </a:prstClr>
              </a:outerShdw>
            </a:effectLst>
          </p:spPr>
          <p:txBody>
            <a:bodyPr wrap="square" rtlCol="0" anchor="ctr">
              <a:spAutoFit/>
            </a:bodyPr>
            <a:lstStyle/>
            <a:p>
              <a:pPr algn="ctr"/>
              <a:r>
                <a:rPr lang="zh-CN" altLang="en-US" sz="2400" b="1" dirty="0">
                  <a:solidFill>
                    <a:schemeClr val="bg1"/>
                  </a:solidFill>
                </a:rPr>
                <a:t>特征增强</a:t>
              </a:r>
            </a:p>
          </p:txBody>
        </p:sp>
      </p:grpSp>
      <p:grpSp>
        <p:nvGrpSpPr>
          <p:cNvPr id="25" name="组合 24">
            <a:extLst>
              <a:ext uri="{FF2B5EF4-FFF2-40B4-BE49-F238E27FC236}">
                <a16:creationId xmlns:a16="http://schemas.microsoft.com/office/drawing/2014/main" id="{8E000319-DBD8-442D-BB4A-B8E5DD4CA1DB}"/>
              </a:ext>
            </a:extLst>
          </p:cNvPr>
          <p:cNvGrpSpPr/>
          <p:nvPr/>
        </p:nvGrpSpPr>
        <p:grpSpPr>
          <a:xfrm>
            <a:off x="762100" y="3262252"/>
            <a:ext cx="10355161" cy="864000"/>
            <a:chOff x="762100" y="4843028"/>
            <a:chExt cx="10355161" cy="864000"/>
          </a:xfrm>
        </p:grpSpPr>
        <p:sp>
          <p:nvSpPr>
            <p:cNvPr id="18" name="文本框 17">
              <a:extLst>
                <a:ext uri="{FF2B5EF4-FFF2-40B4-BE49-F238E27FC236}">
                  <a16:creationId xmlns:a16="http://schemas.microsoft.com/office/drawing/2014/main" id="{CD1449AE-E4AA-96CA-ABD0-11D1CDEBA2AB}"/>
                </a:ext>
              </a:extLst>
            </p:cNvPr>
            <p:cNvSpPr txBox="1"/>
            <p:nvPr/>
          </p:nvSpPr>
          <p:spPr>
            <a:xfrm>
              <a:off x="1626100" y="4843028"/>
              <a:ext cx="9491161" cy="864000"/>
            </a:xfrm>
            <a:prstGeom prst="rect">
              <a:avLst/>
            </a:prstGeom>
            <a:solidFill>
              <a:srgbClr val="9B1321">
                <a:alpha val="2000"/>
              </a:srgbClr>
            </a:solidFill>
            <a:ln w="12700">
              <a:solidFill>
                <a:srgbClr val="9B1321"/>
              </a:solidFill>
            </a:ln>
          </p:spPr>
          <p:txBody>
            <a:bodyPr wrap="square" rtlCol="0" anchor="ctr">
              <a:spAutoFit/>
            </a:bodyPr>
            <a:lstStyle/>
            <a:p>
              <a:pPr marL="342900" indent="-342900">
                <a:buFont typeface="Wingdings" panose="05000000000000000000" pitchFamily="2" charset="2"/>
                <a:buChar char="Ø"/>
              </a:pPr>
              <a:r>
                <a:rPr lang="zh-CN" altLang="en-US" sz="2000" dirty="0">
                  <a:solidFill>
                    <a:schemeClr val="tx1">
                      <a:lumMod val="85000"/>
                      <a:lumOff val="15000"/>
                    </a:schemeClr>
                  </a:solidFill>
                  <a:latin typeface="+mn-ea"/>
                </a:rPr>
                <a:t>该模型的这一特性使系统能够抵抗不可见的噪声条件。生成的噪声类型可用于创建用于训练 </a:t>
              </a:r>
              <a:r>
                <a:rPr lang="en-US" altLang="zh-CN" sz="2000" dirty="0">
                  <a:solidFill>
                    <a:schemeClr val="tx1">
                      <a:lumMod val="85000"/>
                      <a:lumOff val="15000"/>
                    </a:schemeClr>
                  </a:solidFill>
                  <a:latin typeface="+mn-ea"/>
                </a:rPr>
                <a:t>SER </a:t>
              </a:r>
              <a:r>
                <a:rPr lang="zh-CN" altLang="en-US" sz="2000" dirty="0">
                  <a:solidFill>
                    <a:schemeClr val="tx1">
                      <a:lumMod val="85000"/>
                      <a:lumOff val="15000"/>
                    </a:schemeClr>
                  </a:solidFill>
                  <a:latin typeface="+mn-ea"/>
                </a:rPr>
                <a:t>系统的多条件数据。</a:t>
              </a:r>
            </a:p>
          </p:txBody>
        </p:sp>
        <p:sp>
          <p:nvSpPr>
            <p:cNvPr id="22" name="文本框 21">
              <a:extLst>
                <a:ext uri="{FF2B5EF4-FFF2-40B4-BE49-F238E27FC236}">
                  <a16:creationId xmlns:a16="http://schemas.microsoft.com/office/drawing/2014/main" id="{3048573E-155B-140A-E6D6-2FAF6B5E0ED2}"/>
                </a:ext>
              </a:extLst>
            </p:cNvPr>
            <p:cNvSpPr txBox="1"/>
            <p:nvPr/>
          </p:nvSpPr>
          <p:spPr>
            <a:xfrm>
              <a:off x="762100" y="4843028"/>
              <a:ext cx="864000" cy="864000"/>
            </a:xfrm>
            <a:prstGeom prst="rect">
              <a:avLst/>
            </a:prstGeom>
            <a:solidFill>
              <a:srgbClr val="9B1321"/>
            </a:solidFill>
            <a:effectLst>
              <a:outerShdw blurRad="50800" dist="38100" dir="2700000" algn="tl" rotWithShape="0">
                <a:prstClr val="black">
                  <a:alpha val="40000"/>
                </a:prstClr>
              </a:outerShdw>
            </a:effectLst>
          </p:spPr>
          <p:txBody>
            <a:bodyPr wrap="square" rtlCol="0" anchor="ctr">
              <a:spAutoFit/>
            </a:bodyPr>
            <a:lstStyle/>
            <a:p>
              <a:pPr algn="ctr"/>
              <a:r>
                <a:rPr lang="zh-CN" altLang="en-US" sz="2400" b="1" dirty="0">
                  <a:solidFill>
                    <a:schemeClr val="bg1"/>
                  </a:solidFill>
                </a:rPr>
                <a:t>生成噪声</a:t>
              </a:r>
            </a:p>
          </p:txBody>
        </p:sp>
      </p:grpSp>
      <p:sp>
        <p:nvSpPr>
          <p:cNvPr id="4" name="文本框 3">
            <a:extLst>
              <a:ext uri="{FF2B5EF4-FFF2-40B4-BE49-F238E27FC236}">
                <a16:creationId xmlns:a16="http://schemas.microsoft.com/office/drawing/2014/main" id="{AAA34EB8-8C20-59E6-BF7F-9ED2A512DF75}"/>
              </a:ext>
            </a:extLst>
          </p:cNvPr>
          <p:cNvSpPr txBox="1"/>
          <p:nvPr/>
        </p:nvSpPr>
        <p:spPr>
          <a:xfrm>
            <a:off x="721404" y="4323531"/>
            <a:ext cx="10395857" cy="2031325"/>
          </a:xfrm>
          <a:prstGeom prst="rect">
            <a:avLst/>
          </a:prstGeom>
          <a:noFill/>
        </p:spPr>
        <p:txBody>
          <a:bodyPr wrap="square">
            <a:spAutoFit/>
          </a:bodyPr>
          <a:lstStyle/>
          <a:p>
            <a:pPr>
              <a:spcBef>
                <a:spcPts val="0"/>
              </a:spcBef>
              <a:spcAft>
                <a:spcPts val="0"/>
              </a:spcAft>
            </a:pPr>
            <a:r>
              <a:rPr lang="en-US" altLang="zh-CN" dirty="0" err="1">
                <a:effectLst/>
              </a:rPr>
              <a:t>Leem</a:t>
            </a:r>
            <a:r>
              <a:rPr lang="en-US" altLang="zh-CN" dirty="0">
                <a:effectLst/>
              </a:rPr>
              <a:t> S G, Fulford D, </a:t>
            </a:r>
            <a:r>
              <a:rPr lang="en-US" altLang="zh-CN" dirty="0" err="1">
                <a:effectLst/>
              </a:rPr>
              <a:t>Onnela</a:t>
            </a:r>
            <a:r>
              <a:rPr lang="en-US" altLang="zh-CN" dirty="0">
                <a:effectLst/>
              </a:rPr>
              <a:t> J P, </a:t>
            </a:r>
            <a:r>
              <a:rPr lang="zh-CN" altLang="en-US" dirty="0">
                <a:effectLst/>
              </a:rPr>
              <a:t>等</a:t>
            </a:r>
            <a:r>
              <a:rPr lang="en-US" altLang="zh-CN" dirty="0">
                <a:effectLst/>
              </a:rPr>
              <a:t>. Selective Acoustic Feature Enhancement for Speech Emotion Recognition With Noisy Speech. IEEE/ACM Trans Audio Speech Lang Process, 2024, 32: 917</a:t>
            </a:r>
            <a:r>
              <a:rPr lang="zh-CN" altLang="en-US" dirty="0">
                <a:effectLst/>
              </a:rPr>
              <a:t>～</a:t>
            </a:r>
            <a:r>
              <a:rPr lang="en-US" altLang="zh-CN" dirty="0">
                <a:effectLst/>
              </a:rPr>
              <a:t>929</a:t>
            </a:r>
          </a:p>
          <a:p>
            <a:pPr>
              <a:spcBef>
                <a:spcPts val="0"/>
              </a:spcBef>
              <a:spcAft>
                <a:spcPts val="0"/>
              </a:spcAft>
            </a:pPr>
            <a:r>
              <a:rPr lang="en-US" altLang="zh-CN" dirty="0">
                <a:effectLst/>
              </a:rPr>
              <a:t>Tiwari U, Soni M, Chakraborty R, </a:t>
            </a:r>
            <a:r>
              <a:rPr lang="zh-CN" altLang="en-US" dirty="0">
                <a:effectLst/>
              </a:rPr>
              <a:t>等</a:t>
            </a:r>
            <a:r>
              <a:rPr lang="en-US" altLang="zh-CN" dirty="0">
                <a:effectLst/>
              </a:rPr>
              <a:t>. Multi-Conditioning and Data Augmentation Using Generative Noise Model for Speech Emotion Recognition in Noisy Conditions. </a:t>
            </a:r>
            <a:r>
              <a:rPr lang="zh-CN" altLang="en-US" dirty="0">
                <a:effectLst/>
              </a:rPr>
              <a:t>见</a:t>
            </a:r>
            <a:r>
              <a:rPr lang="en-US" altLang="zh-CN" dirty="0">
                <a:effectLst/>
              </a:rPr>
              <a:t>: ICASSP 2020 - 2020 IEEE International Conference on Acoustics, Speech and Signal Processing (ICASSP). Barcelona, Spain: IEEE, 2020. 7194</a:t>
            </a:r>
            <a:r>
              <a:rPr lang="zh-CN" altLang="en-US" dirty="0">
                <a:effectLst/>
              </a:rPr>
              <a:t>～</a:t>
            </a:r>
            <a:r>
              <a:rPr lang="en-US" altLang="zh-CN" dirty="0">
                <a:effectLst/>
              </a:rPr>
              <a:t>7198</a:t>
            </a:r>
          </a:p>
          <a:p>
            <a:pPr>
              <a:spcBef>
                <a:spcPts val="0"/>
              </a:spcBef>
              <a:spcAft>
                <a:spcPts val="0"/>
              </a:spcAft>
            </a:pPr>
            <a:r>
              <a:rPr lang="en-US" altLang="zh-CN" dirty="0">
                <a:effectLst/>
              </a:rPr>
              <a:t>George S M, Muhamed Ilyas P. A review on speech emotion recognition: A survey, recent advances, challenges, and the influence of noise. Neurocomputing, 2024, 568: 127015</a:t>
            </a:r>
          </a:p>
        </p:txBody>
      </p:sp>
    </p:spTree>
    <p:extLst>
      <p:ext uri="{BB962C8B-B14F-4D97-AF65-F5344CB8AC3E}">
        <p14:creationId xmlns:p14="http://schemas.microsoft.com/office/powerpoint/2010/main" val="2949355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82B18EA9-3865-58C4-DC03-8F5E454082F5}"/>
              </a:ext>
            </a:extLst>
          </p:cNvPr>
          <p:cNvSpPr>
            <a:spLocks noGrp="1"/>
          </p:cNvSpPr>
          <p:nvPr>
            <p:ph type="body" sz="quarter" idx="13"/>
          </p:nvPr>
        </p:nvSpPr>
        <p:spPr/>
        <p:txBody>
          <a:bodyPr/>
          <a:lstStyle/>
          <a:p>
            <a:r>
              <a:rPr lang="zh-CN" altLang="en-US" dirty="0"/>
              <a:t>存在挑战</a:t>
            </a:r>
          </a:p>
        </p:txBody>
      </p:sp>
      <p:sp>
        <p:nvSpPr>
          <p:cNvPr id="2" name="灯片编号占位符 1">
            <a:extLst>
              <a:ext uri="{FF2B5EF4-FFF2-40B4-BE49-F238E27FC236}">
                <a16:creationId xmlns:a16="http://schemas.microsoft.com/office/drawing/2014/main" id="{C24EE410-5E8B-E096-B1E3-1B7FCEA2D530}"/>
              </a:ext>
            </a:extLst>
          </p:cNvPr>
          <p:cNvSpPr>
            <a:spLocks noGrp="1"/>
          </p:cNvSpPr>
          <p:nvPr>
            <p:ph type="sldNum" sz="quarter" idx="4294967295"/>
          </p:nvPr>
        </p:nvSpPr>
        <p:spPr>
          <a:xfrm>
            <a:off x="9448800" y="6356350"/>
            <a:ext cx="2743200" cy="365125"/>
          </a:xfrm>
        </p:spPr>
        <p:txBody>
          <a:bodyPr/>
          <a:lstStyle/>
          <a:p>
            <a:pPr algn="r"/>
            <a:fld id="{565CE74E-AB26-4998-AD42-012C4C1AD076}" type="slidenum">
              <a:rPr lang="zh-CN" altLang="en-US" sz="1200" smtClean="0">
                <a:solidFill>
                  <a:prstClr val="black">
                    <a:tint val="75000"/>
                  </a:prstClr>
                </a:solidFill>
              </a:rPr>
              <a:pPr algn="r"/>
              <a:t>11</a:t>
            </a:fld>
            <a:endParaRPr lang="zh-CN" altLang="en-US" sz="1200" dirty="0">
              <a:solidFill>
                <a:prstClr val="black">
                  <a:tint val="75000"/>
                </a:prstClr>
              </a:solidFill>
            </a:endParaRPr>
          </a:p>
        </p:txBody>
      </p:sp>
      <p:grpSp>
        <p:nvGrpSpPr>
          <p:cNvPr id="23" name="组合 22">
            <a:extLst>
              <a:ext uri="{FF2B5EF4-FFF2-40B4-BE49-F238E27FC236}">
                <a16:creationId xmlns:a16="http://schemas.microsoft.com/office/drawing/2014/main" id="{9002353C-A69B-C212-859A-4A8F886D683C}"/>
              </a:ext>
            </a:extLst>
          </p:cNvPr>
          <p:cNvGrpSpPr/>
          <p:nvPr/>
        </p:nvGrpSpPr>
        <p:grpSpPr>
          <a:xfrm>
            <a:off x="508731" y="1400563"/>
            <a:ext cx="2743200" cy="2887902"/>
            <a:chOff x="762100" y="1909244"/>
            <a:chExt cx="2385361" cy="2887902"/>
          </a:xfrm>
        </p:grpSpPr>
        <p:sp>
          <p:nvSpPr>
            <p:cNvPr id="24" name="矩形 23">
              <a:extLst>
                <a:ext uri="{FF2B5EF4-FFF2-40B4-BE49-F238E27FC236}">
                  <a16:creationId xmlns:a16="http://schemas.microsoft.com/office/drawing/2014/main" id="{514858A8-05E4-ACAF-44F8-36D4A20FEDB5}"/>
                </a:ext>
              </a:extLst>
            </p:cNvPr>
            <p:cNvSpPr/>
            <p:nvPr/>
          </p:nvSpPr>
          <p:spPr>
            <a:xfrm>
              <a:off x="762100" y="2124688"/>
              <a:ext cx="2385361" cy="2672458"/>
            </a:xfrm>
            <a:prstGeom prst="rect">
              <a:avLst/>
            </a:prstGeom>
            <a:no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2E86C690-6145-916F-4E54-B8561AF04601}"/>
                </a:ext>
              </a:extLst>
            </p:cNvPr>
            <p:cNvSpPr txBox="1"/>
            <p:nvPr/>
          </p:nvSpPr>
          <p:spPr>
            <a:xfrm>
              <a:off x="925455" y="2568079"/>
              <a:ext cx="2095312" cy="1754326"/>
            </a:xfrm>
            <a:prstGeom prst="rect">
              <a:avLst/>
            </a:prstGeom>
            <a:noFill/>
            <a:ln w="12700">
              <a:noFill/>
              <a:prstDash val="dash"/>
            </a:ln>
            <a:effectLst/>
          </p:spPr>
          <p:txBody>
            <a:bodyPr wrap="square" rtlCol="0" anchor="ctr">
              <a:spAutoFit/>
            </a:bodyPr>
            <a:lstStyle/>
            <a:p>
              <a:r>
                <a:rPr lang="zh-CN" altLang="en-US" dirty="0">
                  <a:solidFill>
                    <a:schemeClr val="tx1">
                      <a:lumMod val="85000"/>
                      <a:lumOff val="15000"/>
                    </a:schemeClr>
                  </a:solidFill>
                  <a:latin typeface="+mn-ea"/>
                </a:rPr>
                <a:t>噪声对语音情感识别系统的准确性有着显著影响，而研究表明在具体噪声设置下的评估仍需要更多的研究。</a:t>
              </a:r>
            </a:p>
          </p:txBody>
        </p:sp>
        <p:sp>
          <p:nvSpPr>
            <p:cNvPr id="28" name="文本框 27">
              <a:extLst>
                <a:ext uri="{FF2B5EF4-FFF2-40B4-BE49-F238E27FC236}">
                  <a16:creationId xmlns:a16="http://schemas.microsoft.com/office/drawing/2014/main" id="{D264D7CD-9CEF-304C-93F5-80D58A98E14D}"/>
                </a:ext>
              </a:extLst>
            </p:cNvPr>
            <p:cNvSpPr txBox="1"/>
            <p:nvPr/>
          </p:nvSpPr>
          <p:spPr>
            <a:xfrm>
              <a:off x="907124" y="1909244"/>
              <a:ext cx="2095313" cy="430887"/>
            </a:xfrm>
            <a:prstGeom prst="rect">
              <a:avLst/>
            </a:prstGeom>
            <a:solidFill>
              <a:srgbClr val="A50021"/>
            </a:solidFill>
            <a:effectLst>
              <a:outerShdw blurRad="50800" dist="38100" dir="2700000" algn="tl" rotWithShape="0">
                <a:prstClr val="black">
                  <a:alpha val="40000"/>
                </a:prstClr>
              </a:outerShdw>
            </a:effectLst>
          </p:spPr>
          <p:txBody>
            <a:bodyPr wrap="square" rtlCol="0" anchor="ctr">
              <a:spAutoFit/>
            </a:bodyPr>
            <a:lstStyle/>
            <a:p>
              <a:pPr algn="ctr"/>
              <a:r>
                <a:rPr lang="zh-CN" altLang="en-US" sz="2200" b="1" dirty="0">
                  <a:solidFill>
                    <a:schemeClr val="bg1"/>
                  </a:solidFill>
                </a:rPr>
                <a:t>准确性</a:t>
              </a:r>
            </a:p>
          </p:txBody>
        </p:sp>
      </p:grpSp>
      <p:grpSp>
        <p:nvGrpSpPr>
          <p:cNvPr id="29" name="组合 28">
            <a:extLst>
              <a:ext uri="{FF2B5EF4-FFF2-40B4-BE49-F238E27FC236}">
                <a16:creationId xmlns:a16="http://schemas.microsoft.com/office/drawing/2014/main" id="{68ABF7A4-D3FE-1156-A3AD-0B02917416FB}"/>
              </a:ext>
            </a:extLst>
          </p:cNvPr>
          <p:cNvGrpSpPr/>
          <p:nvPr/>
        </p:nvGrpSpPr>
        <p:grpSpPr>
          <a:xfrm>
            <a:off x="3377685" y="1895988"/>
            <a:ext cx="2743200" cy="2887902"/>
            <a:chOff x="762100" y="1909244"/>
            <a:chExt cx="2385361" cy="2887902"/>
          </a:xfrm>
        </p:grpSpPr>
        <p:sp>
          <p:nvSpPr>
            <p:cNvPr id="30" name="矩形 29">
              <a:extLst>
                <a:ext uri="{FF2B5EF4-FFF2-40B4-BE49-F238E27FC236}">
                  <a16:creationId xmlns:a16="http://schemas.microsoft.com/office/drawing/2014/main" id="{62BDD368-6B21-52BC-1BAE-34A851E27F88}"/>
                </a:ext>
              </a:extLst>
            </p:cNvPr>
            <p:cNvSpPr/>
            <p:nvPr/>
          </p:nvSpPr>
          <p:spPr>
            <a:xfrm>
              <a:off x="762100" y="2124688"/>
              <a:ext cx="2385361" cy="2672458"/>
            </a:xfrm>
            <a:prstGeom prst="rect">
              <a:avLst/>
            </a:prstGeom>
            <a:no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a:extLst>
                <a:ext uri="{FF2B5EF4-FFF2-40B4-BE49-F238E27FC236}">
                  <a16:creationId xmlns:a16="http://schemas.microsoft.com/office/drawing/2014/main" id="{30F44ABA-75EA-1261-FDAD-F93B440AC452}"/>
                </a:ext>
              </a:extLst>
            </p:cNvPr>
            <p:cNvSpPr txBox="1"/>
            <p:nvPr/>
          </p:nvSpPr>
          <p:spPr>
            <a:xfrm>
              <a:off x="907124" y="2709867"/>
              <a:ext cx="2095312" cy="1754326"/>
            </a:xfrm>
            <a:prstGeom prst="rect">
              <a:avLst/>
            </a:prstGeom>
            <a:noFill/>
            <a:ln w="12700">
              <a:noFill/>
              <a:prstDash val="dash"/>
            </a:ln>
            <a:effectLst/>
          </p:spPr>
          <p:txBody>
            <a:bodyPr wrap="square" rtlCol="0" anchor="ctr">
              <a:spAutoFit/>
            </a:bodyPr>
            <a:lstStyle/>
            <a:p>
              <a:r>
                <a:rPr lang="zh-CN" altLang="en-US" dirty="0">
                  <a:solidFill>
                    <a:schemeClr val="tx1">
                      <a:lumMod val="85000"/>
                      <a:lumOff val="15000"/>
                    </a:schemeClr>
                  </a:solidFill>
                </a:rPr>
                <a:t>现有模型在理想条件下表现良好，但在动态环境中部署时可能面临困难，尤其是其中包含不可预测的噪声模式时。</a:t>
              </a:r>
            </a:p>
          </p:txBody>
        </p:sp>
        <p:sp>
          <p:nvSpPr>
            <p:cNvPr id="32" name="文本框 31">
              <a:extLst>
                <a:ext uri="{FF2B5EF4-FFF2-40B4-BE49-F238E27FC236}">
                  <a16:creationId xmlns:a16="http://schemas.microsoft.com/office/drawing/2014/main" id="{DCD11C49-AE1E-5048-2461-71CA8CE5F9B2}"/>
                </a:ext>
              </a:extLst>
            </p:cNvPr>
            <p:cNvSpPr txBox="1"/>
            <p:nvPr/>
          </p:nvSpPr>
          <p:spPr>
            <a:xfrm>
              <a:off x="907124" y="1909244"/>
              <a:ext cx="2095313" cy="430887"/>
            </a:xfrm>
            <a:prstGeom prst="rect">
              <a:avLst/>
            </a:prstGeom>
            <a:solidFill>
              <a:srgbClr val="C70003"/>
            </a:solidFill>
            <a:effectLst>
              <a:outerShdw blurRad="50800" dist="38100" dir="2700000" algn="tl" rotWithShape="0">
                <a:prstClr val="black">
                  <a:alpha val="40000"/>
                </a:prstClr>
              </a:outerShdw>
            </a:effectLst>
          </p:spPr>
          <p:txBody>
            <a:bodyPr wrap="square" rtlCol="0" anchor="ctr">
              <a:spAutoFit/>
            </a:bodyPr>
            <a:lstStyle/>
            <a:p>
              <a:pPr algn="ctr"/>
              <a:r>
                <a:rPr lang="zh-CN" altLang="en-US" sz="2200" b="1" dirty="0">
                  <a:solidFill>
                    <a:schemeClr val="bg1"/>
                  </a:solidFill>
                </a:rPr>
                <a:t>预测性</a:t>
              </a:r>
            </a:p>
          </p:txBody>
        </p:sp>
      </p:grpSp>
      <p:grpSp>
        <p:nvGrpSpPr>
          <p:cNvPr id="33" name="组合 32">
            <a:extLst>
              <a:ext uri="{FF2B5EF4-FFF2-40B4-BE49-F238E27FC236}">
                <a16:creationId xmlns:a16="http://schemas.microsoft.com/office/drawing/2014/main" id="{1CADB89B-4D55-3A47-8DF0-33682E6B8542}"/>
              </a:ext>
            </a:extLst>
          </p:cNvPr>
          <p:cNvGrpSpPr/>
          <p:nvPr/>
        </p:nvGrpSpPr>
        <p:grpSpPr>
          <a:xfrm>
            <a:off x="6246639" y="1400563"/>
            <a:ext cx="2743200" cy="2887902"/>
            <a:chOff x="762100" y="1909244"/>
            <a:chExt cx="2385361" cy="2887902"/>
          </a:xfrm>
        </p:grpSpPr>
        <p:sp>
          <p:nvSpPr>
            <p:cNvPr id="34" name="矩形 33">
              <a:extLst>
                <a:ext uri="{FF2B5EF4-FFF2-40B4-BE49-F238E27FC236}">
                  <a16:creationId xmlns:a16="http://schemas.microsoft.com/office/drawing/2014/main" id="{2C1286BC-6A3D-24BB-645E-2F0FE2DEC99A}"/>
                </a:ext>
              </a:extLst>
            </p:cNvPr>
            <p:cNvSpPr/>
            <p:nvPr/>
          </p:nvSpPr>
          <p:spPr>
            <a:xfrm>
              <a:off x="762100" y="2124688"/>
              <a:ext cx="2385361" cy="2672458"/>
            </a:xfrm>
            <a:prstGeom prst="rect">
              <a:avLst/>
            </a:prstGeom>
            <a:no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5C7BEB82-ADB9-C94C-E5FE-51083878D7F9}"/>
                </a:ext>
              </a:extLst>
            </p:cNvPr>
            <p:cNvSpPr txBox="1"/>
            <p:nvPr/>
          </p:nvSpPr>
          <p:spPr>
            <a:xfrm>
              <a:off x="907125" y="2706578"/>
              <a:ext cx="2095312" cy="1200329"/>
            </a:xfrm>
            <a:prstGeom prst="rect">
              <a:avLst/>
            </a:prstGeom>
            <a:noFill/>
            <a:ln w="12700">
              <a:noFill/>
              <a:prstDash val="dash"/>
            </a:ln>
            <a:effectLst/>
          </p:spPr>
          <p:txBody>
            <a:bodyPr wrap="square" rtlCol="0" anchor="ctr">
              <a:spAutoFit/>
            </a:bodyPr>
            <a:lstStyle/>
            <a:p>
              <a:r>
                <a:rPr lang="zh-CN" altLang="en-US" dirty="0">
                  <a:solidFill>
                    <a:schemeClr val="tx1">
                      <a:lumMod val="85000"/>
                      <a:lumOff val="15000"/>
                    </a:schemeClr>
                  </a:solidFill>
                  <a:latin typeface="+mn-ea"/>
                </a:rPr>
                <a:t>在嘈杂或不受限制的环境中收集的音频数据情况下，准确性波动严重。</a:t>
              </a:r>
            </a:p>
          </p:txBody>
        </p:sp>
        <p:sp>
          <p:nvSpPr>
            <p:cNvPr id="36" name="文本框 35">
              <a:extLst>
                <a:ext uri="{FF2B5EF4-FFF2-40B4-BE49-F238E27FC236}">
                  <a16:creationId xmlns:a16="http://schemas.microsoft.com/office/drawing/2014/main" id="{BFF37E09-3AE0-1CA1-FF8C-31AC60F805C2}"/>
                </a:ext>
              </a:extLst>
            </p:cNvPr>
            <p:cNvSpPr txBox="1"/>
            <p:nvPr/>
          </p:nvSpPr>
          <p:spPr>
            <a:xfrm>
              <a:off x="907123" y="1909244"/>
              <a:ext cx="2095313" cy="432000"/>
            </a:xfrm>
            <a:prstGeom prst="rect">
              <a:avLst/>
            </a:prstGeom>
            <a:solidFill>
              <a:srgbClr val="A50021"/>
            </a:solidFill>
            <a:effectLst>
              <a:outerShdw blurRad="50800" dist="38100" dir="2700000" algn="tl" rotWithShape="0">
                <a:prstClr val="black">
                  <a:alpha val="40000"/>
                </a:prstClr>
              </a:outerShdw>
            </a:effectLst>
          </p:spPr>
          <p:txBody>
            <a:bodyPr wrap="square" rtlCol="0" anchor="ctr">
              <a:spAutoFit/>
            </a:bodyPr>
            <a:lstStyle/>
            <a:p>
              <a:pPr algn="ctr"/>
              <a:r>
                <a:rPr lang="zh-CN" altLang="en-US" sz="2200" b="1" dirty="0">
                  <a:solidFill>
                    <a:schemeClr val="bg1"/>
                  </a:solidFill>
                </a:rPr>
                <a:t>鲁棒性</a:t>
              </a:r>
            </a:p>
          </p:txBody>
        </p:sp>
      </p:grpSp>
      <p:grpSp>
        <p:nvGrpSpPr>
          <p:cNvPr id="37" name="组合 36">
            <a:extLst>
              <a:ext uri="{FF2B5EF4-FFF2-40B4-BE49-F238E27FC236}">
                <a16:creationId xmlns:a16="http://schemas.microsoft.com/office/drawing/2014/main" id="{5AC51D28-5189-54C7-8439-076C8423D1B0}"/>
              </a:ext>
            </a:extLst>
          </p:cNvPr>
          <p:cNvGrpSpPr/>
          <p:nvPr/>
        </p:nvGrpSpPr>
        <p:grpSpPr>
          <a:xfrm>
            <a:off x="9115593" y="1895988"/>
            <a:ext cx="2743200" cy="2887902"/>
            <a:chOff x="762100" y="1909244"/>
            <a:chExt cx="2385361" cy="2887902"/>
          </a:xfrm>
        </p:grpSpPr>
        <p:sp>
          <p:nvSpPr>
            <p:cNvPr id="38" name="矩形 37">
              <a:extLst>
                <a:ext uri="{FF2B5EF4-FFF2-40B4-BE49-F238E27FC236}">
                  <a16:creationId xmlns:a16="http://schemas.microsoft.com/office/drawing/2014/main" id="{E631E510-AB71-A16D-5B2B-5432FAE5FFDC}"/>
                </a:ext>
              </a:extLst>
            </p:cNvPr>
            <p:cNvSpPr/>
            <p:nvPr/>
          </p:nvSpPr>
          <p:spPr>
            <a:xfrm>
              <a:off x="762100" y="2124688"/>
              <a:ext cx="2385361" cy="2672458"/>
            </a:xfrm>
            <a:prstGeom prst="rect">
              <a:avLst/>
            </a:prstGeom>
            <a:no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文本框 38">
              <a:extLst>
                <a:ext uri="{FF2B5EF4-FFF2-40B4-BE49-F238E27FC236}">
                  <a16:creationId xmlns:a16="http://schemas.microsoft.com/office/drawing/2014/main" id="{E7272EF3-22CE-6107-9B16-DDC9A9EEFF07}"/>
                </a:ext>
              </a:extLst>
            </p:cNvPr>
            <p:cNvSpPr txBox="1"/>
            <p:nvPr/>
          </p:nvSpPr>
          <p:spPr>
            <a:xfrm>
              <a:off x="1001421" y="2568079"/>
              <a:ext cx="2095312" cy="923330"/>
            </a:xfrm>
            <a:prstGeom prst="rect">
              <a:avLst/>
            </a:prstGeom>
            <a:noFill/>
            <a:ln w="12700">
              <a:noFill/>
              <a:prstDash val="dash"/>
            </a:ln>
            <a:effectLst/>
          </p:spPr>
          <p:txBody>
            <a:bodyPr wrap="square" rtlCol="0" anchor="ctr">
              <a:spAutoFit/>
            </a:bodyPr>
            <a:lstStyle/>
            <a:p>
              <a:r>
                <a:rPr lang="zh-CN" altLang="en-US" sz="1800" dirty="0">
                  <a:latin typeface="+mn-ea"/>
                  <a:cs typeface="阿里巴巴普惠体 2.0 115 Black" panose="00020600040101010101" pitchFamily="18" charset="-122"/>
                  <a:sym typeface="+mn-lt"/>
                </a:rPr>
                <a:t>没有针对车内噪声的数据增强，效果可能不如已有的模型。</a:t>
              </a:r>
              <a:endParaRPr lang="en-US" altLang="zh-CN" sz="1800" dirty="0">
                <a:solidFill>
                  <a:srgbClr val="414455"/>
                </a:solidFill>
                <a:latin typeface="+mn-ea"/>
                <a:cs typeface="+mn-ea"/>
                <a:sym typeface="+mn-lt"/>
              </a:endParaRPr>
            </a:p>
          </p:txBody>
        </p:sp>
        <p:sp>
          <p:nvSpPr>
            <p:cNvPr id="40" name="文本框 39">
              <a:extLst>
                <a:ext uri="{FF2B5EF4-FFF2-40B4-BE49-F238E27FC236}">
                  <a16:creationId xmlns:a16="http://schemas.microsoft.com/office/drawing/2014/main" id="{82202D1B-6882-D4A1-54C4-210735EEE35E}"/>
                </a:ext>
              </a:extLst>
            </p:cNvPr>
            <p:cNvSpPr txBox="1"/>
            <p:nvPr/>
          </p:nvSpPr>
          <p:spPr>
            <a:xfrm>
              <a:off x="907124" y="1909244"/>
              <a:ext cx="2095313" cy="430887"/>
            </a:xfrm>
            <a:prstGeom prst="rect">
              <a:avLst/>
            </a:prstGeom>
            <a:solidFill>
              <a:srgbClr val="C70003"/>
            </a:solidFill>
            <a:effectLst>
              <a:outerShdw blurRad="50800" dist="38100" dir="2700000" algn="tl" rotWithShape="0">
                <a:prstClr val="black">
                  <a:alpha val="40000"/>
                </a:prstClr>
              </a:outerShdw>
            </a:effectLst>
          </p:spPr>
          <p:txBody>
            <a:bodyPr wrap="square" rtlCol="0" anchor="ctr">
              <a:spAutoFit/>
            </a:bodyPr>
            <a:lstStyle/>
            <a:p>
              <a:pPr algn="ctr"/>
              <a:r>
                <a:rPr lang="zh-CN" altLang="en-US" sz="2200" b="1" dirty="0">
                  <a:solidFill>
                    <a:schemeClr val="bg1"/>
                  </a:solidFill>
                </a:rPr>
                <a:t>适应性</a:t>
              </a:r>
            </a:p>
          </p:txBody>
        </p:sp>
      </p:grpSp>
    </p:spTree>
    <p:extLst>
      <p:ext uri="{BB962C8B-B14F-4D97-AF65-F5344CB8AC3E}">
        <p14:creationId xmlns:p14="http://schemas.microsoft.com/office/powerpoint/2010/main" val="3749392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82B18EA9-3865-58C4-DC03-8F5E454082F5}"/>
              </a:ext>
            </a:extLst>
          </p:cNvPr>
          <p:cNvSpPr>
            <a:spLocks noGrp="1"/>
          </p:cNvSpPr>
          <p:nvPr>
            <p:ph type="body" sz="quarter" idx="13"/>
          </p:nvPr>
        </p:nvSpPr>
        <p:spPr/>
        <p:txBody>
          <a:bodyPr/>
          <a:lstStyle/>
          <a:p>
            <a:r>
              <a:rPr lang="zh-CN" altLang="en-US" dirty="0"/>
              <a:t>可行方案</a:t>
            </a:r>
          </a:p>
        </p:txBody>
      </p:sp>
      <p:sp>
        <p:nvSpPr>
          <p:cNvPr id="2" name="灯片编号占位符 1">
            <a:extLst>
              <a:ext uri="{FF2B5EF4-FFF2-40B4-BE49-F238E27FC236}">
                <a16:creationId xmlns:a16="http://schemas.microsoft.com/office/drawing/2014/main" id="{C24EE410-5E8B-E096-B1E3-1B7FCEA2D530}"/>
              </a:ext>
            </a:extLst>
          </p:cNvPr>
          <p:cNvSpPr>
            <a:spLocks noGrp="1"/>
          </p:cNvSpPr>
          <p:nvPr>
            <p:ph type="sldNum" sz="quarter" idx="4294967295"/>
          </p:nvPr>
        </p:nvSpPr>
        <p:spPr>
          <a:xfrm>
            <a:off x="9448800" y="6356350"/>
            <a:ext cx="2743200" cy="365125"/>
          </a:xfrm>
        </p:spPr>
        <p:txBody>
          <a:bodyPr/>
          <a:lstStyle/>
          <a:p>
            <a:pPr algn="r"/>
            <a:fld id="{565CE74E-AB26-4998-AD42-012C4C1AD076}" type="slidenum">
              <a:rPr lang="zh-CN" altLang="en-US" sz="1200" smtClean="0">
                <a:solidFill>
                  <a:prstClr val="black">
                    <a:tint val="75000"/>
                  </a:prstClr>
                </a:solidFill>
              </a:rPr>
              <a:pPr algn="r"/>
              <a:t>12</a:t>
            </a:fld>
            <a:endParaRPr lang="zh-CN" altLang="en-US" sz="1200" dirty="0">
              <a:solidFill>
                <a:prstClr val="black">
                  <a:tint val="75000"/>
                </a:prstClr>
              </a:solidFill>
            </a:endParaRPr>
          </a:p>
        </p:txBody>
      </p:sp>
      <p:grpSp>
        <p:nvGrpSpPr>
          <p:cNvPr id="19" name="组合 18">
            <a:extLst>
              <a:ext uri="{FF2B5EF4-FFF2-40B4-BE49-F238E27FC236}">
                <a16:creationId xmlns:a16="http://schemas.microsoft.com/office/drawing/2014/main" id="{27D4CD8C-5BA5-70AE-CF0C-E35FE132E827}"/>
              </a:ext>
            </a:extLst>
          </p:cNvPr>
          <p:cNvGrpSpPr/>
          <p:nvPr/>
        </p:nvGrpSpPr>
        <p:grpSpPr>
          <a:xfrm>
            <a:off x="881910" y="1443935"/>
            <a:ext cx="9679038" cy="648000"/>
            <a:chOff x="881910" y="1443935"/>
            <a:chExt cx="9679038" cy="648000"/>
          </a:xfrm>
        </p:grpSpPr>
        <p:sp>
          <p:nvSpPr>
            <p:cNvPr id="4" name="TextBox 39">
              <a:extLst>
                <a:ext uri="{FF2B5EF4-FFF2-40B4-BE49-F238E27FC236}">
                  <a16:creationId xmlns:a16="http://schemas.microsoft.com/office/drawing/2014/main" id="{C825EF11-0D95-AD48-63F8-AA83CD0B2F0F}"/>
                </a:ext>
              </a:extLst>
            </p:cNvPr>
            <p:cNvSpPr txBox="1"/>
            <p:nvPr/>
          </p:nvSpPr>
          <p:spPr>
            <a:xfrm>
              <a:off x="881910" y="1443935"/>
              <a:ext cx="648000" cy="648000"/>
            </a:xfrm>
            <a:prstGeom prst="rect">
              <a:avLst/>
            </a:prstGeom>
            <a:solidFill>
              <a:srgbClr val="9B1321"/>
            </a:solidFill>
            <a:effectLst>
              <a:outerShdw blurRad="50800" dist="38100" dir="10800000" algn="r" rotWithShape="0">
                <a:prstClr val="black">
                  <a:alpha val="40000"/>
                </a:prstClr>
              </a:outerShdw>
            </a:effectLst>
          </p:spPr>
          <p:txBody>
            <a:bodyPr wrap="square" rtlCol="0" anchor="ctr">
              <a:spAutoFit/>
            </a:bodyPr>
            <a:lstStyle/>
            <a:p>
              <a:pPr algn="ctr"/>
              <a:r>
                <a:rPr lang="en-US" altLang="zh-CN" sz="2000" b="1" dirty="0">
                  <a:solidFill>
                    <a:schemeClr val="bg1"/>
                  </a:solidFill>
                  <a:latin typeface="+mn-ea"/>
                  <a:cs typeface="+mn-ea"/>
                  <a:sym typeface="+mn-lt"/>
                </a:rPr>
                <a:t>01</a:t>
              </a:r>
              <a:endParaRPr lang="zh-CN" altLang="en-US" sz="2000" b="1" dirty="0">
                <a:solidFill>
                  <a:schemeClr val="bg1"/>
                </a:solidFill>
                <a:latin typeface="+mn-ea"/>
                <a:cs typeface="+mn-ea"/>
                <a:sym typeface="+mn-lt"/>
              </a:endParaRPr>
            </a:p>
          </p:txBody>
        </p:sp>
        <p:cxnSp>
          <p:nvCxnSpPr>
            <p:cNvPr id="12" name="直接连接符 11">
              <a:extLst>
                <a:ext uri="{FF2B5EF4-FFF2-40B4-BE49-F238E27FC236}">
                  <a16:creationId xmlns:a16="http://schemas.microsoft.com/office/drawing/2014/main" id="{58BB5B03-8E20-9157-63A4-EC2720634F6A}"/>
                </a:ext>
              </a:extLst>
            </p:cNvPr>
            <p:cNvCxnSpPr>
              <a:cxnSpLocks/>
            </p:cNvCxnSpPr>
            <p:nvPr/>
          </p:nvCxnSpPr>
          <p:spPr>
            <a:xfrm flipV="1">
              <a:off x="1632948" y="2091935"/>
              <a:ext cx="8928000" cy="0"/>
            </a:xfrm>
            <a:prstGeom prst="line">
              <a:avLst/>
            </a:prstGeom>
            <a:ln w="9525">
              <a:solidFill>
                <a:srgbClr val="2D2A19"/>
              </a:solidFill>
              <a:prstDash val="dash"/>
            </a:ln>
          </p:spPr>
          <p:style>
            <a:lnRef idx="1">
              <a:schemeClr val="accent1"/>
            </a:lnRef>
            <a:fillRef idx="0">
              <a:schemeClr val="accent1"/>
            </a:fillRef>
            <a:effectRef idx="0">
              <a:schemeClr val="accent1"/>
            </a:effectRef>
            <a:fontRef idx="minor">
              <a:schemeClr val="tx1"/>
            </a:fontRef>
          </p:style>
        </p:cxnSp>
        <p:sp>
          <p:nvSpPr>
            <p:cNvPr id="13" name="TextBox 49">
              <a:extLst>
                <a:ext uri="{FF2B5EF4-FFF2-40B4-BE49-F238E27FC236}">
                  <a16:creationId xmlns:a16="http://schemas.microsoft.com/office/drawing/2014/main" id="{E2FEA937-C23A-BF47-0769-C96294EB7A4F}"/>
                </a:ext>
              </a:extLst>
            </p:cNvPr>
            <p:cNvSpPr txBox="1"/>
            <p:nvPr/>
          </p:nvSpPr>
          <p:spPr>
            <a:xfrm>
              <a:off x="1632948" y="1443935"/>
              <a:ext cx="8926104" cy="646331"/>
            </a:xfrm>
            <a:prstGeom prst="rect">
              <a:avLst/>
            </a:prstGeom>
            <a:noFill/>
            <a:ln>
              <a:noFill/>
            </a:ln>
          </p:spPr>
          <p:txBody>
            <a:bodyPr wrap="square" rtlCol="0">
              <a:spAutoFit/>
            </a:bodyPr>
            <a:lstStyle/>
            <a:p>
              <a:r>
                <a:rPr lang="zh-CN" altLang="en-US" dirty="0">
                  <a:solidFill>
                    <a:srgbClr val="2D2A19"/>
                  </a:solidFill>
                  <a:latin typeface="+mn-ea"/>
                  <a:cs typeface="+mn-ea"/>
                  <a:sym typeface="+mn-lt"/>
                </a:rPr>
                <a:t>进一步探索更强大和抗干扰的声学特征，更准确的速度增强技术，精确的模型识别以及特征提取算法。</a:t>
              </a:r>
            </a:p>
          </p:txBody>
        </p:sp>
      </p:grpSp>
      <p:grpSp>
        <p:nvGrpSpPr>
          <p:cNvPr id="20" name="组合 19">
            <a:extLst>
              <a:ext uri="{FF2B5EF4-FFF2-40B4-BE49-F238E27FC236}">
                <a16:creationId xmlns:a16="http://schemas.microsoft.com/office/drawing/2014/main" id="{C7C8AE5F-4FDD-7B50-1783-A344F496DB2D}"/>
              </a:ext>
            </a:extLst>
          </p:cNvPr>
          <p:cNvGrpSpPr/>
          <p:nvPr/>
        </p:nvGrpSpPr>
        <p:grpSpPr>
          <a:xfrm>
            <a:off x="881910" y="2949573"/>
            <a:ext cx="9743756" cy="648000"/>
            <a:chOff x="881910" y="2697501"/>
            <a:chExt cx="9743756" cy="648000"/>
          </a:xfrm>
        </p:grpSpPr>
        <p:sp>
          <p:nvSpPr>
            <p:cNvPr id="6" name="矩形 5">
              <a:extLst>
                <a:ext uri="{FF2B5EF4-FFF2-40B4-BE49-F238E27FC236}">
                  <a16:creationId xmlns:a16="http://schemas.microsoft.com/office/drawing/2014/main" id="{3E71F678-D5A6-CA11-6D0D-1807E87822D4}"/>
                </a:ext>
              </a:extLst>
            </p:cNvPr>
            <p:cNvSpPr/>
            <p:nvPr/>
          </p:nvSpPr>
          <p:spPr>
            <a:xfrm>
              <a:off x="3726138" y="2856742"/>
              <a:ext cx="368300" cy="3683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mn-ea"/>
                <a:sym typeface="+mn-lt"/>
              </a:endParaRPr>
            </a:p>
          </p:txBody>
        </p:sp>
        <p:sp>
          <p:nvSpPr>
            <p:cNvPr id="7" name="TextBox 41">
              <a:extLst>
                <a:ext uri="{FF2B5EF4-FFF2-40B4-BE49-F238E27FC236}">
                  <a16:creationId xmlns:a16="http://schemas.microsoft.com/office/drawing/2014/main" id="{CCB0142C-17B0-F3EA-9E1C-4C64DB0D6124}"/>
                </a:ext>
              </a:extLst>
            </p:cNvPr>
            <p:cNvSpPr txBox="1"/>
            <p:nvPr/>
          </p:nvSpPr>
          <p:spPr>
            <a:xfrm>
              <a:off x="881910" y="2697501"/>
              <a:ext cx="648000" cy="648000"/>
            </a:xfrm>
            <a:prstGeom prst="rect">
              <a:avLst/>
            </a:prstGeom>
            <a:solidFill>
              <a:srgbClr val="C70003"/>
            </a:solidFill>
            <a:ln>
              <a:noFill/>
            </a:ln>
            <a:effectLst>
              <a:outerShdw blurRad="50800" dist="38100" dir="10800000" algn="r" rotWithShape="0">
                <a:prstClr val="black">
                  <a:alpha val="40000"/>
                </a:prstClr>
              </a:outerShdw>
            </a:effectLst>
          </p:spPr>
          <p:txBody>
            <a:bodyPr wrap="square" rtlCol="0" anchor="ctr">
              <a:spAutoFit/>
            </a:bodyPr>
            <a:lstStyle/>
            <a:p>
              <a:pPr algn="ctr"/>
              <a:r>
                <a:rPr lang="en-US" altLang="zh-CN" sz="2000" b="1" dirty="0">
                  <a:solidFill>
                    <a:schemeClr val="bg1"/>
                  </a:solidFill>
                  <a:latin typeface="+mn-ea"/>
                  <a:cs typeface="+mn-ea"/>
                  <a:sym typeface="+mn-lt"/>
                </a:rPr>
                <a:t>02</a:t>
              </a:r>
              <a:endParaRPr lang="zh-CN" altLang="en-US" sz="2000" b="1" dirty="0">
                <a:solidFill>
                  <a:schemeClr val="bg1"/>
                </a:solidFill>
                <a:latin typeface="+mn-ea"/>
                <a:cs typeface="+mn-ea"/>
                <a:sym typeface="+mn-lt"/>
              </a:endParaRPr>
            </a:p>
          </p:txBody>
        </p:sp>
        <p:cxnSp>
          <p:nvCxnSpPr>
            <p:cNvPr id="11" name="直接连接符 10">
              <a:extLst>
                <a:ext uri="{FF2B5EF4-FFF2-40B4-BE49-F238E27FC236}">
                  <a16:creationId xmlns:a16="http://schemas.microsoft.com/office/drawing/2014/main" id="{FFD996E3-AF03-1390-65C7-F9E686260E76}"/>
                </a:ext>
              </a:extLst>
            </p:cNvPr>
            <p:cNvCxnSpPr>
              <a:cxnSpLocks/>
            </p:cNvCxnSpPr>
            <p:nvPr/>
          </p:nvCxnSpPr>
          <p:spPr>
            <a:xfrm flipV="1">
              <a:off x="1632948" y="3345501"/>
              <a:ext cx="8928000" cy="0"/>
            </a:xfrm>
            <a:prstGeom prst="line">
              <a:avLst/>
            </a:prstGeom>
            <a:ln w="9525">
              <a:solidFill>
                <a:srgbClr val="2D2A19"/>
              </a:solidFill>
              <a:prstDash val="dash"/>
            </a:ln>
          </p:spPr>
          <p:style>
            <a:lnRef idx="1">
              <a:schemeClr val="accent1"/>
            </a:lnRef>
            <a:fillRef idx="0">
              <a:schemeClr val="accent1"/>
            </a:fillRef>
            <a:effectRef idx="0">
              <a:schemeClr val="accent1"/>
            </a:effectRef>
            <a:fontRef idx="minor">
              <a:schemeClr val="tx1"/>
            </a:fontRef>
          </p:style>
        </p:cxnSp>
        <p:sp>
          <p:nvSpPr>
            <p:cNvPr id="14" name="TextBox 49">
              <a:extLst>
                <a:ext uri="{FF2B5EF4-FFF2-40B4-BE49-F238E27FC236}">
                  <a16:creationId xmlns:a16="http://schemas.microsoft.com/office/drawing/2014/main" id="{00AB49A2-0FBF-A73D-F5BD-1F1D906ECEA0}"/>
                </a:ext>
              </a:extLst>
            </p:cNvPr>
            <p:cNvSpPr txBox="1"/>
            <p:nvPr/>
          </p:nvSpPr>
          <p:spPr>
            <a:xfrm>
              <a:off x="1632947" y="2697501"/>
              <a:ext cx="8992719" cy="646331"/>
            </a:xfrm>
            <a:prstGeom prst="rect">
              <a:avLst/>
            </a:prstGeom>
            <a:noFill/>
            <a:ln>
              <a:noFill/>
            </a:ln>
          </p:spPr>
          <p:txBody>
            <a:bodyPr wrap="square" rtlCol="0">
              <a:spAutoFit/>
            </a:bodyPr>
            <a:lstStyle/>
            <a:p>
              <a:r>
                <a:rPr lang="zh-CN" altLang="en-US" dirty="0">
                  <a:solidFill>
                    <a:srgbClr val="2D2A19"/>
                  </a:solidFill>
                  <a:latin typeface="+mn-ea"/>
                  <a:cs typeface="+mn-ea"/>
                  <a:sym typeface="+mn-lt"/>
                </a:rPr>
                <a:t>综合考虑通信环境的背景对于获得更加精确和可靠的结果非常重要。对于构建更加稳健的语音情感识别系统，还需要应对不同的噪声类型，如白噪声、电话噪声、车内噪声等。</a:t>
              </a:r>
            </a:p>
          </p:txBody>
        </p:sp>
      </p:grpSp>
      <p:grpSp>
        <p:nvGrpSpPr>
          <p:cNvPr id="21" name="组合 20">
            <a:extLst>
              <a:ext uri="{FF2B5EF4-FFF2-40B4-BE49-F238E27FC236}">
                <a16:creationId xmlns:a16="http://schemas.microsoft.com/office/drawing/2014/main" id="{0AB4ADDD-1E70-84BD-7D2D-3F15947C4E2F}"/>
              </a:ext>
            </a:extLst>
          </p:cNvPr>
          <p:cNvGrpSpPr/>
          <p:nvPr/>
        </p:nvGrpSpPr>
        <p:grpSpPr>
          <a:xfrm>
            <a:off x="881910" y="4442065"/>
            <a:ext cx="9679038" cy="648000"/>
            <a:chOff x="881910" y="3951067"/>
            <a:chExt cx="9679038" cy="648000"/>
          </a:xfrm>
        </p:grpSpPr>
        <p:sp>
          <p:nvSpPr>
            <p:cNvPr id="9" name="TextBox 45">
              <a:extLst>
                <a:ext uri="{FF2B5EF4-FFF2-40B4-BE49-F238E27FC236}">
                  <a16:creationId xmlns:a16="http://schemas.microsoft.com/office/drawing/2014/main" id="{4F77B6D8-E9C6-9288-C626-6A59B6D14F49}"/>
                </a:ext>
              </a:extLst>
            </p:cNvPr>
            <p:cNvSpPr txBox="1"/>
            <p:nvPr/>
          </p:nvSpPr>
          <p:spPr>
            <a:xfrm>
              <a:off x="881910" y="3951067"/>
              <a:ext cx="648000" cy="648000"/>
            </a:xfrm>
            <a:prstGeom prst="rect">
              <a:avLst/>
            </a:prstGeom>
            <a:solidFill>
              <a:srgbClr val="9B1321"/>
            </a:solidFill>
            <a:effectLst>
              <a:outerShdw blurRad="50800" dist="38100" dir="10800000" algn="r" rotWithShape="0">
                <a:prstClr val="black">
                  <a:alpha val="40000"/>
                </a:prstClr>
              </a:outerShdw>
            </a:effectLst>
          </p:spPr>
          <p:txBody>
            <a:bodyPr wrap="square" rtlCol="0" anchor="ctr">
              <a:spAutoFit/>
            </a:bodyPr>
            <a:lstStyle/>
            <a:p>
              <a:pPr algn="ctr"/>
              <a:r>
                <a:rPr lang="en-US" altLang="zh-CN" sz="2000" b="1" dirty="0">
                  <a:solidFill>
                    <a:schemeClr val="bg1"/>
                  </a:solidFill>
                  <a:latin typeface="+mn-ea"/>
                  <a:cs typeface="+mn-ea"/>
                  <a:sym typeface="+mn-lt"/>
                </a:rPr>
                <a:t>03</a:t>
              </a:r>
              <a:endParaRPr lang="zh-CN" altLang="en-US" sz="2000" b="1" dirty="0">
                <a:solidFill>
                  <a:schemeClr val="bg1"/>
                </a:solidFill>
                <a:latin typeface="+mn-ea"/>
                <a:cs typeface="+mn-ea"/>
                <a:sym typeface="+mn-lt"/>
              </a:endParaRPr>
            </a:p>
          </p:txBody>
        </p:sp>
        <p:cxnSp>
          <p:nvCxnSpPr>
            <p:cNvPr id="10" name="直接连接符 9">
              <a:extLst>
                <a:ext uri="{FF2B5EF4-FFF2-40B4-BE49-F238E27FC236}">
                  <a16:creationId xmlns:a16="http://schemas.microsoft.com/office/drawing/2014/main" id="{0109BFA9-30A4-D611-39AF-05C753C7865A}"/>
                </a:ext>
              </a:extLst>
            </p:cNvPr>
            <p:cNvCxnSpPr>
              <a:cxnSpLocks/>
            </p:cNvCxnSpPr>
            <p:nvPr/>
          </p:nvCxnSpPr>
          <p:spPr>
            <a:xfrm flipV="1">
              <a:off x="1632948" y="4599067"/>
              <a:ext cx="8928000" cy="0"/>
            </a:xfrm>
            <a:prstGeom prst="line">
              <a:avLst/>
            </a:prstGeom>
            <a:ln w="9525">
              <a:solidFill>
                <a:srgbClr val="2D2A19"/>
              </a:solidFill>
              <a:prstDash val="dash"/>
            </a:ln>
          </p:spPr>
          <p:style>
            <a:lnRef idx="1">
              <a:schemeClr val="accent1"/>
            </a:lnRef>
            <a:fillRef idx="0">
              <a:schemeClr val="accent1"/>
            </a:fillRef>
            <a:effectRef idx="0">
              <a:schemeClr val="accent1"/>
            </a:effectRef>
            <a:fontRef idx="minor">
              <a:schemeClr val="tx1"/>
            </a:fontRef>
          </p:style>
        </p:cxnSp>
        <p:sp>
          <p:nvSpPr>
            <p:cNvPr id="15" name="TextBox 49">
              <a:extLst>
                <a:ext uri="{FF2B5EF4-FFF2-40B4-BE49-F238E27FC236}">
                  <a16:creationId xmlns:a16="http://schemas.microsoft.com/office/drawing/2014/main" id="{8AF5863E-7BA6-10A2-152D-56519271021E}"/>
                </a:ext>
              </a:extLst>
            </p:cNvPr>
            <p:cNvSpPr txBox="1"/>
            <p:nvPr/>
          </p:nvSpPr>
          <p:spPr>
            <a:xfrm>
              <a:off x="1632948" y="4067734"/>
              <a:ext cx="8926104" cy="369332"/>
            </a:xfrm>
            <a:prstGeom prst="rect">
              <a:avLst/>
            </a:prstGeom>
            <a:noFill/>
            <a:ln>
              <a:noFill/>
            </a:ln>
          </p:spPr>
          <p:txBody>
            <a:bodyPr wrap="square" rtlCol="0">
              <a:spAutoFit/>
            </a:bodyPr>
            <a:lstStyle/>
            <a:p>
              <a:r>
                <a:rPr lang="zh-CN" altLang="en-US" dirty="0">
                  <a:solidFill>
                    <a:srgbClr val="2D2A19"/>
                  </a:solidFill>
                  <a:latin typeface="+mn-ea"/>
                  <a:cs typeface="+mn-ea"/>
                  <a:sym typeface="+mn-lt"/>
                </a:rPr>
                <a:t>多方面考虑在处理实际情况下可能会遇到的复杂声学条件，建立稳健的情感识别模型。</a:t>
              </a:r>
            </a:p>
          </p:txBody>
        </p:sp>
      </p:grpSp>
    </p:spTree>
    <p:extLst>
      <p:ext uri="{BB962C8B-B14F-4D97-AF65-F5344CB8AC3E}">
        <p14:creationId xmlns:p14="http://schemas.microsoft.com/office/powerpoint/2010/main" val="1319514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BEF13BB-1972-10D3-F6D5-E90B4BFD0288}"/>
              </a:ext>
            </a:extLst>
          </p:cNvPr>
          <p:cNvSpPr txBox="1"/>
          <p:nvPr/>
        </p:nvSpPr>
        <p:spPr>
          <a:xfrm>
            <a:off x="5773988" y="1686215"/>
            <a:ext cx="6061887" cy="3485570"/>
          </a:xfrm>
          <a:prstGeom prst="rect">
            <a:avLst/>
          </a:prstGeom>
          <a:noFill/>
        </p:spPr>
        <p:txBody>
          <a:bodyPr wrap="square" rtlCol="0">
            <a:spAutoFit/>
          </a:bodyPr>
          <a:lstStyle/>
          <a:p>
            <a:pPr marR="0" lvl="0" algn="l" defTabSz="914400" rtl="0" eaLnBrk="1" fontAlgn="auto" latinLnBrk="0" hangingPunct="1">
              <a:lnSpc>
                <a:spcPct val="200000"/>
              </a:lnSpc>
              <a:spcBef>
                <a:spcPts val="0"/>
              </a:spcBef>
              <a:spcAft>
                <a:spcPts val="2400"/>
              </a:spcAft>
              <a:buClrTx/>
              <a:buSzTx/>
              <a:tabLst/>
              <a:defRPr/>
            </a:pPr>
            <a:r>
              <a:rPr kumimoji="0" lang="zh-CN" altLang="en-US" sz="3200" b="1" i="0" u="none" strike="noStrike" kern="120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rPr>
              <a:t>一、乘客（司机）疲劳状态检测</a:t>
            </a:r>
            <a:endParaRPr kumimoji="0" lang="en-US" altLang="zh-CN" sz="3200" b="1" i="0" u="none" strike="noStrike" kern="120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endParaRPr>
          </a:p>
          <a:p>
            <a:pPr marR="0" lvl="0" algn="l" defTabSz="914400" rtl="0" eaLnBrk="1" fontAlgn="auto" latinLnBrk="0" hangingPunct="1">
              <a:lnSpc>
                <a:spcPct val="200000"/>
              </a:lnSpc>
              <a:spcBef>
                <a:spcPts val="0"/>
              </a:spcBef>
              <a:spcAft>
                <a:spcPts val="2400"/>
              </a:spcAft>
              <a:buClrTx/>
              <a:buSzTx/>
              <a:tabLst/>
              <a:defRPr/>
            </a:pPr>
            <a:r>
              <a:rPr kumimoji="0" lang="zh-CN" altLang="en-US" sz="3200" b="1" i="0" u="none" strike="noStrike" kern="120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rPr>
              <a:t>二、语音情感识别的噪声问题</a:t>
            </a:r>
            <a:endParaRPr kumimoji="0" lang="en-US" altLang="zh-CN" sz="3200" b="1" i="0" u="none" strike="noStrike" kern="120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endParaRPr>
          </a:p>
          <a:p>
            <a:pPr marR="0" lvl="0" algn="l" defTabSz="914400" rtl="0" eaLnBrk="1" fontAlgn="auto" latinLnBrk="0" hangingPunct="1">
              <a:lnSpc>
                <a:spcPct val="200000"/>
              </a:lnSpc>
              <a:spcBef>
                <a:spcPts val="0"/>
              </a:spcBef>
              <a:spcAft>
                <a:spcPts val="2400"/>
              </a:spcAft>
              <a:buClrTx/>
              <a:buSzTx/>
              <a:tabLst/>
              <a:defRPr/>
            </a:pPr>
            <a:r>
              <a:rPr kumimoji="0" lang="zh-CN" altLang="en-US" sz="32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rPr>
              <a:t>三、情感识别的算法类问题</a:t>
            </a:r>
          </a:p>
        </p:txBody>
      </p:sp>
      <p:sp>
        <p:nvSpPr>
          <p:cNvPr id="6" name="灯片编号占位符 5">
            <a:extLst>
              <a:ext uri="{FF2B5EF4-FFF2-40B4-BE49-F238E27FC236}">
                <a16:creationId xmlns:a16="http://schemas.microsoft.com/office/drawing/2014/main" id="{9C3BD8BC-70DE-0F9F-0BC4-4FACC28874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endParaRPr>
          </a:p>
        </p:txBody>
      </p:sp>
      <p:pic>
        <p:nvPicPr>
          <p:cNvPr id="7" name="图片 6">
            <a:extLst>
              <a:ext uri="{FF2B5EF4-FFF2-40B4-BE49-F238E27FC236}">
                <a16:creationId xmlns:a16="http://schemas.microsoft.com/office/drawing/2014/main" id="{0AE83550-C619-ADDF-A8F0-3E468EAAE52C}"/>
              </a:ext>
            </a:extLst>
          </p:cNvPr>
          <p:cNvPicPr>
            <a:picLocks noChangeAspect="1"/>
          </p:cNvPicPr>
          <p:nvPr/>
        </p:nvPicPr>
        <p:blipFill rotWithShape="1">
          <a:blip r:embed="rId3">
            <a:extLst>
              <a:ext uri="{28A0092B-C50C-407E-A947-70E740481C1C}">
                <a14:useLocalDpi xmlns:a14="http://schemas.microsoft.com/office/drawing/2010/main" val="0"/>
              </a:ext>
            </a:extLst>
          </a:blip>
          <a:srcRect t="1103" b="1103"/>
          <a:stretch/>
        </p:blipFill>
        <p:spPr>
          <a:xfrm>
            <a:off x="-16996" y="0"/>
            <a:ext cx="5214758" cy="6858000"/>
          </a:xfrm>
          <a:prstGeom prst="rect">
            <a:avLst/>
          </a:prstGeom>
        </p:spPr>
      </p:pic>
      <p:sp>
        <p:nvSpPr>
          <p:cNvPr id="8" name="矩形 7">
            <a:extLst>
              <a:ext uri="{FF2B5EF4-FFF2-40B4-BE49-F238E27FC236}">
                <a16:creationId xmlns:a16="http://schemas.microsoft.com/office/drawing/2014/main" id="{C9E62B09-5E6E-E2EC-301A-759DC9BC7048}"/>
              </a:ext>
            </a:extLst>
          </p:cNvPr>
          <p:cNvSpPr/>
          <p:nvPr/>
        </p:nvSpPr>
        <p:spPr>
          <a:xfrm>
            <a:off x="-19953" y="-14590"/>
            <a:ext cx="5343793" cy="6887180"/>
          </a:xfrm>
          <a:prstGeom prst="rect">
            <a:avLst/>
          </a:prstGeom>
          <a:solidFill>
            <a:srgbClr val="9B132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endParaRPr>
          </a:p>
        </p:txBody>
      </p:sp>
      <p:sp>
        <p:nvSpPr>
          <p:cNvPr id="9" name="矩形 8">
            <a:extLst>
              <a:ext uri="{FF2B5EF4-FFF2-40B4-BE49-F238E27FC236}">
                <a16:creationId xmlns:a16="http://schemas.microsoft.com/office/drawing/2014/main" id="{264FE888-1CA7-3717-9742-DB0968C69300}"/>
              </a:ext>
            </a:extLst>
          </p:cNvPr>
          <p:cNvSpPr/>
          <p:nvPr/>
        </p:nvSpPr>
        <p:spPr>
          <a:xfrm>
            <a:off x="-25238" y="-14590"/>
            <a:ext cx="5214757" cy="6872590"/>
          </a:xfrm>
          <a:prstGeom prst="rect">
            <a:avLst/>
          </a:prstGeom>
          <a:gradFill flip="none" rotWithShape="1">
            <a:gsLst>
              <a:gs pos="0">
                <a:srgbClr val="9B1321">
                  <a:lumMod val="30000"/>
                </a:srgbClr>
              </a:gs>
              <a:gs pos="100000">
                <a:srgbClr val="C70003">
                  <a:alpha val="72000"/>
                  <a:lumMod val="8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endParaRPr>
          </a:p>
        </p:txBody>
      </p:sp>
      <p:grpSp>
        <p:nvGrpSpPr>
          <p:cNvPr id="10" name="组合 9">
            <a:extLst>
              <a:ext uri="{FF2B5EF4-FFF2-40B4-BE49-F238E27FC236}">
                <a16:creationId xmlns:a16="http://schemas.microsoft.com/office/drawing/2014/main" id="{1E657928-01D9-B906-09C6-2D57D2E4E420}"/>
              </a:ext>
            </a:extLst>
          </p:cNvPr>
          <p:cNvGrpSpPr/>
          <p:nvPr/>
        </p:nvGrpSpPr>
        <p:grpSpPr>
          <a:xfrm>
            <a:off x="0" y="2636875"/>
            <a:ext cx="5037639" cy="1569660"/>
            <a:chOff x="-292973" y="2644170"/>
            <a:chExt cx="5625297" cy="1569660"/>
          </a:xfrm>
        </p:grpSpPr>
        <p:sp>
          <p:nvSpPr>
            <p:cNvPr id="13" name="文本框 12">
              <a:extLst>
                <a:ext uri="{FF2B5EF4-FFF2-40B4-BE49-F238E27FC236}">
                  <a16:creationId xmlns:a16="http://schemas.microsoft.com/office/drawing/2014/main" id="{53C4E6A0-2D30-4712-D9F8-7EC5A93769FC}"/>
                </a:ext>
              </a:extLst>
            </p:cNvPr>
            <p:cNvSpPr txBox="1"/>
            <p:nvPr/>
          </p:nvSpPr>
          <p:spPr>
            <a:xfrm>
              <a:off x="-292973" y="2644170"/>
              <a:ext cx="5625297"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prstClr val="white">
                      <a:alpha val="20000"/>
                    </a:prstClr>
                  </a:solidFill>
                  <a:effectLst/>
                  <a:uLnTx/>
                  <a:uFillTx/>
                  <a:latin typeface="Impact" panose="020B0806030902050204" pitchFamily="34" charset="0"/>
                  <a:ea typeface="阿里巴巴普惠体" panose="00020600040101010101" pitchFamily="18" charset="-122"/>
                </a:rPr>
                <a:t>content</a:t>
              </a:r>
              <a:endParaRPr kumimoji="0" lang="zh-CN" altLang="en-US" sz="9600" b="0" i="0" u="none" strike="noStrike" kern="1200" cap="none" spc="0" normalizeH="0" baseline="0" noProof="0" dirty="0">
                <a:ln>
                  <a:noFill/>
                </a:ln>
                <a:solidFill>
                  <a:prstClr val="white">
                    <a:alpha val="20000"/>
                  </a:prstClr>
                </a:solidFill>
                <a:effectLst/>
                <a:uLnTx/>
                <a:uFillTx/>
                <a:latin typeface="Impact" panose="020B0806030902050204" pitchFamily="34" charset="0"/>
                <a:ea typeface="阿里巴巴普惠体" panose="00020600040101010101" pitchFamily="18" charset="-122"/>
              </a:endParaRPr>
            </a:p>
          </p:txBody>
        </p:sp>
        <p:sp>
          <p:nvSpPr>
            <p:cNvPr id="14" name="文本框 13">
              <a:extLst>
                <a:ext uri="{FF2B5EF4-FFF2-40B4-BE49-F238E27FC236}">
                  <a16:creationId xmlns:a16="http://schemas.microsoft.com/office/drawing/2014/main" id="{8D89950A-C41B-AD80-EEAA-BB2F34EB2FC6}"/>
                </a:ext>
              </a:extLst>
            </p:cNvPr>
            <p:cNvSpPr txBox="1"/>
            <p:nvPr/>
          </p:nvSpPr>
          <p:spPr>
            <a:xfrm>
              <a:off x="359676" y="2658354"/>
              <a:ext cx="4317357"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细黑" panose="02010600040101010101" pitchFamily="2" charset="-122"/>
                  <a:ea typeface="华文细黑" panose="02010600040101010101" pitchFamily="2" charset="-122"/>
                </a:rPr>
                <a:t>目录</a:t>
              </a:r>
            </a:p>
          </p:txBody>
        </p:sp>
      </p:grpSp>
      <p:pic>
        <p:nvPicPr>
          <p:cNvPr id="5" name="图片 4">
            <a:extLst>
              <a:ext uri="{FF2B5EF4-FFF2-40B4-BE49-F238E27FC236}">
                <a16:creationId xmlns:a16="http://schemas.microsoft.com/office/drawing/2014/main" id="{41BC01CE-AE6A-A79F-3FA3-207E72FAB1D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324" b="97457" l="9851" r="93035">
                        <a14:foregroundMark x1="18408" y1="32948" x2="18408" y2="32948"/>
                        <a14:foregroundMark x1="37413" y1="92948" x2="62388" y2="94220"/>
                        <a14:foregroundMark x1="62388" y1="94220" x2="71343" y2="93757"/>
                        <a14:foregroundMark x1="55721" y1="97457" x2="55721" y2="97457"/>
                        <a14:foregroundMark x1="90448" y1="35145" x2="93134" y2="49364"/>
                        <a14:foregroundMark x1="93134" y1="49364" x2="89453" y2="69942"/>
                        <a14:foregroundMark x1="89453" y1="69942" x2="88856" y2="71445"/>
                        <a14:foregroundMark x1="40299" y1="10173" x2="54428" y2="8324"/>
                        <a14:foregroundMark x1="54428" y1="8324" x2="67861" y2="9595"/>
                      </a14:backgroundRemoval>
                    </a14:imgEffect>
                  </a14:imgLayer>
                </a14:imgProps>
              </a:ext>
            </a:extLst>
          </a:blip>
          <a:stretch>
            <a:fillRect/>
          </a:stretch>
        </p:blipFill>
        <p:spPr>
          <a:xfrm>
            <a:off x="103509" y="220799"/>
            <a:ext cx="1012182" cy="871182"/>
          </a:xfrm>
          <a:prstGeom prst="rect">
            <a:avLst/>
          </a:prstGeom>
        </p:spPr>
      </p:pic>
      <p:pic>
        <p:nvPicPr>
          <p:cNvPr id="11" name="图片 10">
            <a:extLst>
              <a:ext uri="{FF2B5EF4-FFF2-40B4-BE49-F238E27FC236}">
                <a16:creationId xmlns:a16="http://schemas.microsoft.com/office/drawing/2014/main" id="{1CB72155-7614-1AF8-E549-EC358093970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09" b="89713" l="9163" r="90443">
                        <a14:foregroundMark x1="22857" y1="44498" x2="22857" y2="44498"/>
                        <a14:foregroundMark x1="25419" y1="72967" x2="25419" y2="72967"/>
                        <a14:foregroundMark x1="18916" y1="65072" x2="18916" y2="65072"/>
                        <a14:foregroundMark x1="9261" y1="82057" x2="9261" y2="82057"/>
                        <a14:foregroundMark x1="37537" y1="45933" x2="37537" y2="45933"/>
                        <a14:foregroundMark x1="42956" y1="51914" x2="42956" y2="51914"/>
                        <a14:foregroundMark x1="47685" y1="51914" x2="47685" y2="51914"/>
                        <a14:foregroundMark x1="60099" y1="54785" x2="60099" y2="54785"/>
                        <a14:foregroundMark x1="64532" y1="64354" x2="64532" y2="64354"/>
                        <a14:foregroundMark x1="72020" y1="57416" x2="72020" y2="57416"/>
                        <a14:foregroundMark x1="61675" y1="59569" x2="61675" y2="59569"/>
                        <a14:foregroundMark x1="83941" y1="53110" x2="83941" y2="53110"/>
                        <a14:foregroundMark x1="84039" y1="38038" x2="84039" y2="38038"/>
                        <a14:foregroundMark x1="80394" y1="45215" x2="80394" y2="45215"/>
                        <a14:foregroundMark x1="77734" y1="42584" x2="77734" y2="42584"/>
                        <a14:foregroundMark x1="80690" y1="44498" x2="80690" y2="44498"/>
                        <a14:foregroundMark x1="82660" y1="53828" x2="82660" y2="53828"/>
                        <a14:foregroundMark x1="82660" y1="54067" x2="84236" y2="52632"/>
                        <a14:foregroundMark x1="78128" y1="79665" x2="77438" y2="77033"/>
                        <a14:foregroundMark x1="89064" y1="23445" x2="90443" y2="18182"/>
                        <a14:foregroundMark x1="79015" y1="32536" x2="76946" y2="27273"/>
                      </a14:backgroundRemoval>
                    </a14:imgEffect>
                  </a14:imgLayer>
                </a14:imgProps>
              </a:ext>
            </a:extLst>
          </a:blip>
          <a:stretch>
            <a:fillRect/>
          </a:stretch>
        </p:blipFill>
        <p:spPr>
          <a:xfrm>
            <a:off x="1115691" y="307822"/>
            <a:ext cx="1692804" cy="697135"/>
          </a:xfrm>
          <a:prstGeom prst="rect">
            <a:avLst/>
          </a:prstGeom>
        </p:spPr>
      </p:pic>
    </p:spTree>
    <p:extLst>
      <p:ext uri="{BB962C8B-B14F-4D97-AF65-F5344CB8AC3E}">
        <p14:creationId xmlns:p14="http://schemas.microsoft.com/office/powerpoint/2010/main" val="2931721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82B18EA9-3865-58C4-DC03-8F5E454082F5}"/>
              </a:ext>
            </a:extLst>
          </p:cNvPr>
          <p:cNvSpPr>
            <a:spLocks noGrp="1"/>
          </p:cNvSpPr>
          <p:nvPr>
            <p:ph type="body" sz="quarter" idx="13"/>
          </p:nvPr>
        </p:nvSpPr>
        <p:spPr/>
        <p:txBody>
          <a:bodyPr/>
          <a:lstStyle/>
          <a:p>
            <a:r>
              <a:rPr lang="zh-CN" altLang="en-US" dirty="0"/>
              <a:t>现有进展</a:t>
            </a:r>
          </a:p>
        </p:txBody>
      </p:sp>
      <p:sp>
        <p:nvSpPr>
          <p:cNvPr id="2" name="灯片编号占位符 1">
            <a:extLst>
              <a:ext uri="{FF2B5EF4-FFF2-40B4-BE49-F238E27FC236}">
                <a16:creationId xmlns:a16="http://schemas.microsoft.com/office/drawing/2014/main" id="{C24EE410-5E8B-E096-B1E3-1B7FCEA2D530}"/>
              </a:ext>
            </a:extLst>
          </p:cNvPr>
          <p:cNvSpPr>
            <a:spLocks noGrp="1"/>
          </p:cNvSpPr>
          <p:nvPr>
            <p:ph type="sldNum" sz="quarter" idx="4294967295"/>
          </p:nvPr>
        </p:nvSpPr>
        <p:spPr>
          <a:xfrm>
            <a:off x="94488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dirty="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23" name="组合 22">
            <a:extLst>
              <a:ext uri="{FF2B5EF4-FFF2-40B4-BE49-F238E27FC236}">
                <a16:creationId xmlns:a16="http://schemas.microsoft.com/office/drawing/2014/main" id="{15B87D82-CBE5-488C-3CEE-FA9C21B82D6C}"/>
              </a:ext>
            </a:extLst>
          </p:cNvPr>
          <p:cNvGrpSpPr/>
          <p:nvPr/>
        </p:nvGrpSpPr>
        <p:grpSpPr>
          <a:xfrm>
            <a:off x="918420" y="869711"/>
            <a:ext cx="10478922" cy="694333"/>
            <a:chOff x="762100" y="1150972"/>
            <a:chExt cx="10355161" cy="864000"/>
          </a:xfrm>
        </p:grpSpPr>
        <p:sp>
          <p:nvSpPr>
            <p:cNvPr id="3" name="文本框 2">
              <a:extLst>
                <a:ext uri="{FF2B5EF4-FFF2-40B4-BE49-F238E27FC236}">
                  <a16:creationId xmlns:a16="http://schemas.microsoft.com/office/drawing/2014/main" id="{6334222D-3736-4FDE-3823-E34D85CFD948}"/>
                </a:ext>
              </a:extLst>
            </p:cNvPr>
            <p:cNvSpPr txBox="1"/>
            <p:nvPr/>
          </p:nvSpPr>
          <p:spPr>
            <a:xfrm>
              <a:off x="1626100" y="1150972"/>
              <a:ext cx="9491161" cy="864000"/>
            </a:xfrm>
            <a:prstGeom prst="rect">
              <a:avLst/>
            </a:prstGeom>
            <a:solidFill>
              <a:srgbClr val="9B1321">
                <a:alpha val="2000"/>
              </a:srgbClr>
            </a:solidFill>
            <a:ln w="12700">
              <a:solidFill>
                <a:srgbClr val="9B1321"/>
              </a:solidFill>
            </a:ln>
          </p:spPr>
          <p:txBody>
            <a:bodyPr wrap="square" rtlCol="0" anchor="ctr">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学习不确定性感知上下文融合模型，为多模态情感识别提供了新的思路。</a:t>
              </a:r>
            </a:p>
          </p:txBody>
        </p:sp>
        <p:sp>
          <p:nvSpPr>
            <p:cNvPr id="8" name="文本框 7">
              <a:extLst>
                <a:ext uri="{FF2B5EF4-FFF2-40B4-BE49-F238E27FC236}">
                  <a16:creationId xmlns:a16="http://schemas.microsoft.com/office/drawing/2014/main" id="{10649CE7-B55C-9507-601C-1527B2CE6D1B}"/>
                </a:ext>
              </a:extLst>
            </p:cNvPr>
            <p:cNvSpPr txBox="1"/>
            <p:nvPr/>
          </p:nvSpPr>
          <p:spPr>
            <a:xfrm>
              <a:off x="762100" y="1150972"/>
              <a:ext cx="864000" cy="864000"/>
            </a:xfrm>
            <a:prstGeom prst="rect">
              <a:avLst/>
            </a:prstGeom>
            <a:solidFill>
              <a:srgbClr val="9B1321"/>
            </a:solidFill>
            <a:effectLst>
              <a:outerShdw blurRad="50800" dist="38100" dir="2700000" algn="tl" rotWithShape="0">
                <a:prstClr val="black">
                  <a:alpha val="40000"/>
                </a:prst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1</a:t>
              </a:r>
              <a:endPar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grpSp>
        <p:nvGrpSpPr>
          <p:cNvPr id="24" name="组合 23">
            <a:extLst>
              <a:ext uri="{FF2B5EF4-FFF2-40B4-BE49-F238E27FC236}">
                <a16:creationId xmlns:a16="http://schemas.microsoft.com/office/drawing/2014/main" id="{0CC78AEC-119D-F4C4-86B3-44ECF0BE3E55}"/>
              </a:ext>
            </a:extLst>
          </p:cNvPr>
          <p:cNvGrpSpPr/>
          <p:nvPr/>
        </p:nvGrpSpPr>
        <p:grpSpPr>
          <a:xfrm>
            <a:off x="918419" y="1694740"/>
            <a:ext cx="10477429" cy="699028"/>
            <a:chOff x="762100" y="2889661"/>
            <a:chExt cx="10354455" cy="869842"/>
          </a:xfrm>
        </p:grpSpPr>
        <p:sp>
          <p:nvSpPr>
            <p:cNvPr id="16" name="文本框 15">
              <a:extLst>
                <a:ext uri="{FF2B5EF4-FFF2-40B4-BE49-F238E27FC236}">
                  <a16:creationId xmlns:a16="http://schemas.microsoft.com/office/drawing/2014/main" id="{8A29236B-1BA8-D3A7-FB35-9933239E619A}"/>
                </a:ext>
              </a:extLst>
            </p:cNvPr>
            <p:cNvSpPr txBox="1"/>
            <p:nvPr/>
          </p:nvSpPr>
          <p:spPr>
            <a:xfrm>
              <a:off x="1625394" y="2895503"/>
              <a:ext cx="9491161" cy="864000"/>
            </a:xfrm>
            <a:prstGeom prst="rect">
              <a:avLst/>
            </a:prstGeom>
            <a:solidFill>
              <a:srgbClr val="9B1321">
                <a:alpha val="2000"/>
              </a:srgbClr>
            </a:solidFill>
            <a:ln w="12700">
              <a:solidFill>
                <a:srgbClr val="9B1321"/>
              </a:solidFill>
            </a:ln>
          </p:spPr>
          <p:txBody>
            <a:bodyPr wrap="square" rtlCol="0" anchor="ctr">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在维持良好性能的同时，</a:t>
              </a:r>
              <a:r>
                <a:rPr kumimoji="0" lang="en-US" altLang="zh-CN"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COLD Fusion</a:t>
              </a: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相比其他融合基线在维度情感回归任务中始终保持提升。</a:t>
              </a:r>
            </a:p>
          </p:txBody>
        </p:sp>
        <p:sp>
          <p:nvSpPr>
            <p:cNvPr id="17" name="文本框 16">
              <a:extLst>
                <a:ext uri="{FF2B5EF4-FFF2-40B4-BE49-F238E27FC236}">
                  <a16:creationId xmlns:a16="http://schemas.microsoft.com/office/drawing/2014/main" id="{0283A0AE-EA7B-98FD-F301-E37BB6177601}"/>
                </a:ext>
              </a:extLst>
            </p:cNvPr>
            <p:cNvSpPr txBox="1"/>
            <p:nvPr/>
          </p:nvSpPr>
          <p:spPr>
            <a:xfrm>
              <a:off x="762100" y="2889661"/>
              <a:ext cx="864000" cy="864000"/>
            </a:xfrm>
            <a:prstGeom prst="rect">
              <a:avLst/>
            </a:prstGeom>
            <a:solidFill>
              <a:srgbClr val="C70003"/>
            </a:solidFill>
            <a:effectLst>
              <a:outerShdw blurRad="50800" dist="38100" dir="2700000" algn="tl" rotWithShape="0">
                <a:prstClr val="black">
                  <a:alpha val="40000"/>
                </a:prst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2</a:t>
              </a:r>
              <a:endPar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grpSp>
        <p:nvGrpSpPr>
          <p:cNvPr id="25" name="组合 24">
            <a:extLst>
              <a:ext uri="{FF2B5EF4-FFF2-40B4-BE49-F238E27FC236}">
                <a16:creationId xmlns:a16="http://schemas.microsoft.com/office/drawing/2014/main" id="{8E000319-DBD8-442D-BB4A-B8E5DD4CA1DB}"/>
              </a:ext>
            </a:extLst>
          </p:cNvPr>
          <p:cNvGrpSpPr/>
          <p:nvPr/>
        </p:nvGrpSpPr>
        <p:grpSpPr>
          <a:xfrm>
            <a:off x="916925" y="2529159"/>
            <a:ext cx="10478923" cy="694333"/>
            <a:chOff x="762100" y="4843028"/>
            <a:chExt cx="10353600" cy="864000"/>
          </a:xfrm>
        </p:grpSpPr>
        <p:sp>
          <p:nvSpPr>
            <p:cNvPr id="18" name="文本框 17">
              <a:extLst>
                <a:ext uri="{FF2B5EF4-FFF2-40B4-BE49-F238E27FC236}">
                  <a16:creationId xmlns:a16="http://schemas.microsoft.com/office/drawing/2014/main" id="{CD1449AE-E4AA-96CA-ABD0-11D1CDEBA2AB}"/>
                </a:ext>
              </a:extLst>
            </p:cNvPr>
            <p:cNvSpPr txBox="1"/>
            <p:nvPr/>
          </p:nvSpPr>
          <p:spPr>
            <a:xfrm>
              <a:off x="1626100" y="4843028"/>
              <a:ext cx="9489600" cy="864000"/>
            </a:xfrm>
            <a:prstGeom prst="rect">
              <a:avLst/>
            </a:prstGeom>
            <a:solidFill>
              <a:srgbClr val="9B1321">
                <a:alpha val="2000"/>
              </a:srgbClr>
            </a:solidFill>
            <a:ln w="12700">
              <a:solidFill>
                <a:srgbClr val="9B1321"/>
              </a:solidFill>
            </a:ln>
          </p:spPr>
          <p:txBody>
            <a:bodyPr wrap="square" rtlCol="0" anchor="ctr">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许多研究集中在开发轻量化的神经网络架构，例如</a:t>
              </a:r>
              <a:r>
                <a:rPr kumimoji="0" lang="en-US" altLang="zh-CN"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FCNN</a:t>
              </a: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等。</a:t>
              </a:r>
            </a:p>
          </p:txBody>
        </p:sp>
        <p:sp>
          <p:nvSpPr>
            <p:cNvPr id="22" name="文本框 21">
              <a:extLst>
                <a:ext uri="{FF2B5EF4-FFF2-40B4-BE49-F238E27FC236}">
                  <a16:creationId xmlns:a16="http://schemas.microsoft.com/office/drawing/2014/main" id="{3048573E-155B-140A-E6D6-2FAF6B5E0ED2}"/>
                </a:ext>
              </a:extLst>
            </p:cNvPr>
            <p:cNvSpPr txBox="1"/>
            <p:nvPr/>
          </p:nvSpPr>
          <p:spPr>
            <a:xfrm>
              <a:off x="762100" y="4843028"/>
              <a:ext cx="864000" cy="864000"/>
            </a:xfrm>
            <a:prstGeom prst="rect">
              <a:avLst/>
            </a:prstGeom>
            <a:solidFill>
              <a:srgbClr val="9B1321"/>
            </a:solidFill>
            <a:effectLst>
              <a:outerShdw blurRad="50800" dist="38100" dir="2700000" algn="tl" rotWithShape="0">
                <a:prstClr val="black">
                  <a:alpha val="40000"/>
                </a:prst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3</a:t>
              </a:r>
              <a:endPar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grpSp>
        <p:nvGrpSpPr>
          <p:cNvPr id="4" name="组合 3">
            <a:extLst>
              <a:ext uri="{FF2B5EF4-FFF2-40B4-BE49-F238E27FC236}">
                <a16:creationId xmlns:a16="http://schemas.microsoft.com/office/drawing/2014/main" id="{91F65E13-31EB-1E41-9190-CF527721C0F2}"/>
              </a:ext>
            </a:extLst>
          </p:cNvPr>
          <p:cNvGrpSpPr/>
          <p:nvPr/>
        </p:nvGrpSpPr>
        <p:grpSpPr>
          <a:xfrm>
            <a:off x="916925" y="3363578"/>
            <a:ext cx="10478923" cy="694333"/>
            <a:chOff x="762100" y="2889661"/>
            <a:chExt cx="10355161" cy="869882"/>
          </a:xfrm>
        </p:grpSpPr>
        <p:sp>
          <p:nvSpPr>
            <p:cNvPr id="6" name="文本框 5">
              <a:extLst>
                <a:ext uri="{FF2B5EF4-FFF2-40B4-BE49-F238E27FC236}">
                  <a16:creationId xmlns:a16="http://schemas.microsoft.com/office/drawing/2014/main" id="{F7271497-A9AF-2989-D7E3-5DB5CD1E51B2}"/>
                </a:ext>
              </a:extLst>
            </p:cNvPr>
            <p:cNvSpPr txBox="1"/>
            <p:nvPr/>
          </p:nvSpPr>
          <p:spPr>
            <a:xfrm>
              <a:off x="1626100" y="2895543"/>
              <a:ext cx="9491161" cy="864000"/>
            </a:xfrm>
            <a:prstGeom prst="rect">
              <a:avLst/>
            </a:prstGeom>
            <a:solidFill>
              <a:srgbClr val="9B1321">
                <a:alpha val="2000"/>
              </a:srgbClr>
            </a:solidFill>
            <a:ln w="12700">
              <a:solidFill>
                <a:srgbClr val="9B1321"/>
              </a:solidFill>
            </a:ln>
          </p:spPr>
          <p:txBody>
            <a:bodyPr wrap="square" rtlCol="0" anchor="ctr">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目前广泛采用的技术包括自注意力模块、多层感知器等，来提取全局线索以减少模型的参数量和计算量。</a:t>
              </a:r>
            </a:p>
          </p:txBody>
        </p:sp>
        <p:sp>
          <p:nvSpPr>
            <p:cNvPr id="7" name="文本框 6">
              <a:extLst>
                <a:ext uri="{FF2B5EF4-FFF2-40B4-BE49-F238E27FC236}">
                  <a16:creationId xmlns:a16="http://schemas.microsoft.com/office/drawing/2014/main" id="{CC53447E-7D0D-EF48-0FCA-A87A0B6D0D0D}"/>
                </a:ext>
              </a:extLst>
            </p:cNvPr>
            <p:cNvSpPr txBox="1"/>
            <p:nvPr/>
          </p:nvSpPr>
          <p:spPr>
            <a:xfrm>
              <a:off x="762100" y="2889661"/>
              <a:ext cx="864000" cy="864000"/>
            </a:xfrm>
            <a:prstGeom prst="rect">
              <a:avLst/>
            </a:prstGeom>
            <a:solidFill>
              <a:srgbClr val="C70003"/>
            </a:solidFill>
            <a:effectLst>
              <a:outerShdw blurRad="50800" dist="38100" dir="2700000" algn="tl" rotWithShape="0">
                <a:prstClr val="black">
                  <a:alpha val="40000"/>
                </a:prst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4</a:t>
              </a:r>
              <a:endParaRPr kumimoji="0" lang="zh-CN" altLang="en-US" sz="2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sp>
        <p:nvSpPr>
          <p:cNvPr id="9" name="文本框 8">
            <a:extLst>
              <a:ext uri="{FF2B5EF4-FFF2-40B4-BE49-F238E27FC236}">
                <a16:creationId xmlns:a16="http://schemas.microsoft.com/office/drawing/2014/main" id="{9EB61903-9BAB-0307-4820-04A20C6DABB2}"/>
              </a:ext>
            </a:extLst>
          </p:cNvPr>
          <p:cNvSpPr txBox="1"/>
          <p:nvPr/>
        </p:nvSpPr>
        <p:spPr>
          <a:xfrm>
            <a:off x="152400" y="4097299"/>
            <a:ext cx="12126685" cy="2585323"/>
          </a:xfrm>
          <a:prstGeom prst="rect">
            <a:avLst/>
          </a:prstGeom>
          <a:noFill/>
        </p:spPr>
        <p:txBody>
          <a:bodyPr wrap="square">
            <a:spAutoFit/>
          </a:bodyPr>
          <a:lstStyle/>
          <a:p>
            <a:pPr>
              <a:spcBef>
                <a:spcPts val="0"/>
              </a:spcBef>
              <a:spcAft>
                <a:spcPts val="0"/>
              </a:spcAft>
            </a:pPr>
            <a:r>
              <a:rPr lang="en-US" altLang="zh-CN" dirty="0" err="1">
                <a:effectLst/>
              </a:rPr>
              <a:t>Mustaqeem</a:t>
            </a:r>
            <a:r>
              <a:rPr lang="en-US" altLang="zh-CN" dirty="0">
                <a:effectLst/>
              </a:rPr>
              <a:t>, Kwon S. MLT-</a:t>
            </a:r>
            <a:r>
              <a:rPr lang="en-US" altLang="zh-CN" dirty="0" err="1">
                <a:effectLst/>
              </a:rPr>
              <a:t>DNet</a:t>
            </a:r>
            <a:r>
              <a:rPr lang="en-US" altLang="zh-CN" dirty="0">
                <a:effectLst/>
              </a:rPr>
              <a:t>: Speech emotion recognition using 1D dilated CNN based on multi-learning trick approach. Expert Systems with Applications, 2021, 167: 114177</a:t>
            </a:r>
          </a:p>
          <a:p>
            <a:pPr>
              <a:spcBef>
                <a:spcPts val="0"/>
              </a:spcBef>
              <a:spcAft>
                <a:spcPts val="0"/>
              </a:spcAft>
            </a:pPr>
            <a:r>
              <a:rPr lang="en-US" altLang="zh-CN" dirty="0" err="1">
                <a:effectLst/>
              </a:rPr>
              <a:t>Akinpelu</a:t>
            </a:r>
            <a:r>
              <a:rPr lang="en-US" altLang="zh-CN" dirty="0">
                <a:effectLst/>
              </a:rPr>
              <a:t> S, </a:t>
            </a:r>
            <a:r>
              <a:rPr lang="en-US" altLang="zh-CN" dirty="0" err="1">
                <a:effectLst/>
              </a:rPr>
              <a:t>Viriri</a:t>
            </a:r>
            <a:r>
              <a:rPr lang="en-US" altLang="zh-CN" dirty="0">
                <a:effectLst/>
              </a:rPr>
              <a:t> S, </a:t>
            </a:r>
            <a:r>
              <a:rPr lang="en-US" altLang="zh-CN" dirty="0" err="1">
                <a:effectLst/>
              </a:rPr>
              <a:t>Adegun</a:t>
            </a:r>
            <a:r>
              <a:rPr lang="en-US" altLang="zh-CN" dirty="0">
                <a:effectLst/>
              </a:rPr>
              <a:t> A. Lightweight Deep Learning Framework for Speech Emotion Recognition. IEEE Access, 2023, 11: 77086</a:t>
            </a:r>
            <a:r>
              <a:rPr lang="zh-CN" altLang="en-US" dirty="0">
                <a:effectLst/>
              </a:rPr>
              <a:t>～</a:t>
            </a:r>
            <a:r>
              <a:rPr lang="en-US" altLang="zh-CN" dirty="0">
                <a:effectLst/>
              </a:rPr>
              <a:t>77098</a:t>
            </a:r>
          </a:p>
          <a:p>
            <a:pPr>
              <a:spcBef>
                <a:spcPts val="0"/>
              </a:spcBef>
              <a:spcAft>
                <a:spcPts val="0"/>
              </a:spcAft>
            </a:pPr>
            <a:r>
              <a:rPr lang="en-US" altLang="zh-CN" dirty="0" err="1">
                <a:effectLst/>
              </a:rPr>
              <a:t>Mustaqeem</a:t>
            </a:r>
            <a:r>
              <a:rPr lang="en-US" altLang="zh-CN" dirty="0">
                <a:effectLst/>
              </a:rPr>
              <a:t>, Kwon S. </a:t>
            </a:r>
            <a:r>
              <a:rPr lang="en-US" altLang="zh-CN" dirty="0" err="1">
                <a:effectLst/>
              </a:rPr>
              <a:t>Att</a:t>
            </a:r>
            <a:r>
              <a:rPr lang="en-US" altLang="zh-CN" dirty="0">
                <a:effectLst/>
              </a:rPr>
              <a:t>-Net: Enhanced emotion recognition system using lightweight self-attention module. Applied Soft Computing, 2021, 102: 107101</a:t>
            </a:r>
          </a:p>
          <a:p>
            <a:pPr>
              <a:spcBef>
                <a:spcPts val="0"/>
              </a:spcBef>
              <a:spcAft>
                <a:spcPts val="0"/>
              </a:spcAft>
            </a:pPr>
            <a:r>
              <a:rPr lang="en-US" altLang="zh-CN" dirty="0" err="1">
                <a:effectLst/>
              </a:rPr>
              <a:t>Tellamekala</a:t>
            </a:r>
            <a:r>
              <a:rPr lang="en-US" altLang="zh-CN" dirty="0">
                <a:effectLst/>
              </a:rPr>
              <a:t> M K, </a:t>
            </a:r>
            <a:r>
              <a:rPr lang="en-US" altLang="zh-CN" dirty="0" err="1">
                <a:effectLst/>
              </a:rPr>
              <a:t>Amiriparian</a:t>
            </a:r>
            <a:r>
              <a:rPr lang="en-US" altLang="zh-CN" dirty="0">
                <a:effectLst/>
              </a:rPr>
              <a:t> S, Schuller B W, </a:t>
            </a:r>
            <a:r>
              <a:rPr lang="zh-CN" altLang="en-US" dirty="0">
                <a:effectLst/>
              </a:rPr>
              <a:t>等</a:t>
            </a:r>
            <a:r>
              <a:rPr lang="en-US" altLang="zh-CN" dirty="0">
                <a:effectLst/>
              </a:rPr>
              <a:t>. COLD Fusion: Calibrated and Ordinal Latent Distribution Fusion for Uncertainty-Aware Multimodal Emotion Recognition. IEEE Transactions on Pattern Analysis and Machine Intelligence, 2024, 46(2): 805</a:t>
            </a:r>
            <a:r>
              <a:rPr lang="zh-CN" altLang="en-US" dirty="0">
                <a:effectLst/>
              </a:rPr>
              <a:t>～</a:t>
            </a:r>
            <a:r>
              <a:rPr lang="en-US" altLang="zh-CN" dirty="0">
                <a:effectLst/>
              </a:rPr>
              <a:t>822</a:t>
            </a:r>
          </a:p>
          <a:p>
            <a:pPr>
              <a:spcBef>
                <a:spcPts val="0"/>
              </a:spcBef>
              <a:spcAft>
                <a:spcPts val="0"/>
              </a:spcAft>
            </a:pPr>
            <a:endParaRPr lang="en-US" altLang="zh-CN" dirty="0">
              <a:effectLst/>
            </a:endParaRPr>
          </a:p>
        </p:txBody>
      </p:sp>
    </p:spTree>
    <p:extLst>
      <p:ext uri="{BB962C8B-B14F-4D97-AF65-F5344CB8AC3E}">
        <p14:creationId xmlns:p14="http://schemas.microsoft.com/office/powerpoint/2010/main" val="599577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82B18EA9-3865-58C4-DC03-8F5E454082F5}"/>
              </a:ext>
            </a:extLst>
          </p:cNvPr>
          <p:cNvSpPr>
            <a:spLocks noGrp="1"/>
          </p:cNvSpPr>
          <p:nvPr>
            <p:ph type="body" sz="quarter" idx="13"/>
          </p:nvPr>
        </p:nvSpPr>
        <p:spPr/>
        <p:txBody>
          <a:bodyPr/>
          <a:lstStyle/>
          <a:p>
            <a:r>
              <a:rPr lang="zh-CN" altLang="en-US" dirty="0"/>
              <a:t>存在挑战</a:t>
            </a:r>
          </a:p>
        </p:txBody>
      </p:sp>
      <p:sp>
        <p:nvSpPr>
          <p:cNvPr id="2" name="灯片编号占位符 1">
            <a:extLst>
              <a:ext uri="{FF2B5EF4-FFF2-40B4-BE49-F238E27FC236}">
                <a16:creationId xmlns:a16="http://schemas.microsoft.com/office/drawing/2014/main" id="{C24EE410-5E8B-E096-B1E3-1B7FCEA2D530}"/>
              </a:ext>
            </a:extLst>
          </p:cNvPr>
          <p:cNvSpPr>
            <a:spLocks noGrp="1"/>
          </p:cNvSpPr>
          <p:nvPr>
            <p:ph type="sldNum" sz="quarter" idx="4294967295"/>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dirty="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23" name="组合 22">
            <a:extLst>
              <a:ext uri="{FF2B5EF4-FFF2-40B4-BE49-F238E27FC236}">
                <a16:creationId xmlns:a16="http://schemas.microsoft.com/office/drawing/2014/main" id="{9002353C-A69B-C212-859A-4A8F886D683C}"/>
              </a:ext>
            </a:extLst>
          </p:cNvPr>
          <p:cNvGrpSpPr/>
          <p:nvPr/>
        </p:nvGrpSpPr>
        <p:grpSpPr>
          <a:xfrm>
            <a:off x="508731" y="1400563"/>
            <a:ext cx="2743200" cy="2887902"/>
            <a:chOff x="762100" y="1909244"/>
            <a:chExt cx="2385361" cy="2887902"/>
          </a:xfrm>
        </p:grpSpPr>
        <p:sp>
          <p:nvSpPr>
            <p:cNvPr id="24" name="矩形 23">
              <a:extLst>
                <a:ext uri="{FF2B5EF4-FFF2-40B4-BE49-F238E27FC236}">
                  <a16:creationId xmlns:a16="http://schemas.microsoft.com/office/drawing/2014/main" id="{514858A8-05E4-ACAF-44F8-36D4A20FEDB5}"/>
                </a:ext>
              </a:extLst>
            </p:cNvPr>
            <p:cNvSpPr/>
            <p:nvPr/>
          </p:nvSpPr>
          <p:spPr>
            <a:xfrm>
              <a:off x="762100" y="2124688"/>
              <a:ext cx="2385361" cy="2672458"/>
            </a:xfrm>
            <a:prstGeom prst="rect">
              <a:avLst/>
            </a:prstGeom>
            <a:no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5" name="文本框 24">
              <a:extLst>
                <a:ext uri="{FF2B5EF4-FFF2-40B4-BE49-F238E27FC236}">
                  <a16:creationId xmlns:a16="http://schemas.microsoft.com/office/drawing/2014/main" id="{2E86C690-6145-916F-4E54-B8561AF04601}"/>
                </a:ext>
              </a:extLst>
            </p:cNvPr>
            <p:cNvSpPr txBox="1"/>
            <p:nvPr/>
          </p:nvSpPr>
          <p:spPr>
            <a:xfrm>
              <a:off x="907125" y="2555575"/>
              <a:ext cx="2095312" cy="923330"/>
            </a:xfrm>
            <a:prstGeom prst="rect">
              <a:avLst/>
            </a:prstGeom>
            <a:noFill/>
            <a:ln w="12700">
              <a:noFill/>
              <a:prstDash val="dash"/>
            </a:ln>
            <a:effectLst/>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真实环境下模型的鲁棒性和泛化性仍需进一步提高。</a:t>
              </a:r>
            </a:p>
          </p:txBody>
        </p:sp>
        <p:sp>
          <p:nvSpPr>
            <p:cNvPr id="28" name="文本框 27">
              <a:extLst>
                <a:ext uri="{FF2B5EF4-FFF2-40B4-BE49-F238E27FC236}">
                  <a16:creationId xmlns:a16="http://schemas.microsoft.com/office/drawing/2014/main" id="{D264D7CD-9CEF-304C-93F5-80D58A98E14D}"/>
                </a:ext>
              </a:extLst>
            </p:cNvPr>
            <p:cNvSpPr txBox="1"/>
            <p:nvPr/>
          </p:nvSpPr>
          <p:spPr>
            <a:xfrm>
              <a:off x="907124" y="1909244"/>
              <a:ext cx="2095313" cy="430887"/>
            </a:xfrm>
            <a:prstGeom prst="rect">
              <a:avLst/>
            </a:prstGeom>
            <a:solidFill>
              <a:srgbClr val="A50021"/>
            </a:solidFill>
            <a:effectLst>
              <a:outerShdw blurRad="50800" dist="38100" dir="2700000" algn="tl" rotWithShape="0">
                <a:prstClr val="black">
                  <a:alpha val="40000"/>
                </a:prst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鲁棒性</a:t>
              </a:r>
            </a:p>
          </p:txBody>
        </p:sp>
      </p:grpSp>
      <p:grpSp>
        <p:nvGrpSpPr>
          <p:cNvPr id="29" name="组合 28">
            <a:extLst>
              <a:ext uri="{FF2B5EF4-FFF2-40B4-BE49-F238E27FC236}">
                <a16:creationId xmlns:a16="http://schemas.microsoft.com/office/drawing/2014/main" id="{68ABF7A4-D3FE-1156-A3AD-0B02917416FB}"/>
              </a:ext>
            </a:extLst>
          </p:cNvPr>
          <p:cNvGrpSpPr/>
          <p:nvPr/>
        </p:nvGrpSpPr>
        <p:grpSpPr>
          <a:xfrm>
            <a:off x="3377685" y="1895988"/>
            <a:ext cx="2743200" cy="2887902"/>
            <a:chOff x="762100" y="1909244"/>
            <a:chExt cx="2385361" cy="2887902"/>
          </a:xfrm>
        </p:grpSpPr>
        <p:sp>
          <p:nvSpPr>
            <p:cNvPr id="30" name="矩形 29">
              <a:extLst>
                <a:ext uri="{FF2B5EF4-FFF2-40B4-BE49-F238E27FC236}">
                  <a16:creationId xmlns:a16="http://schemas.microsoft.com/office/drawing/2014/main" id="{62BDD368-6B21-52BC-1BAE-34A851E27F88}"/>
                </a:ext>
              </a:extLst>
            </p:cNvPr>
            <p:cNvSpPr/>
            <p:nvPr/>
          </p:nvSpPr>
          <p:spPr>
            <a:xfrm>
              <a:off x="762100" y="2124688"/>
              <a:ext cx="2385361" cy="2672458"/>
            </a:xfrm>
            <a:prstGeom prst="rect">
              <a:avLst/>
            </a:prstGeom>
            <a:no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31" name="文本框 30">
              <a:extLst>
                <a:ext uri="{FF2B5EF4-FFF2-40B4-BE49-F238E27FC236}">
                  <a16:creationId xmlns:a16="http://schemas.microsoft.com/office/drawing/2014/main" id="{30F44ABA-75EA-1261-FDAD-F93B440AC452}"/>
                </a:ext>
              </a:extLst>
            </p:cNvPr>
            <p:cNvSpPr txBox="1"/>
            <p:nvPr/>
          </p:nvSpPr>
          <p:spPr>
            <a:xfrm>
              <a:off x="907125" y="2549667"/>
              <a:ext cx="2095312" cy="646331"/>
            </a:xfrm>
            <a:prstGeom prst="rect">
              <a:avLst/>
            </a:prstGeom>
            <a:noFill/>
            <a:ln w="12700">
              <a:noFill/>
              <a:prstDash val="dash"/>
            </a:ln>
            <a:effectLst/>
          </p:spPr>
          <p:txBody>
            <a:bodyPr wrap="square" rtlCol="0" anchor="ctr">
              <a:spAutoFit/>
            </a:bodyPr>
            <a:lstStyle/>
            <a:p>
              <a:r>
                <a:rPr lang="zh-CN" altLang="en-US" sz="1800" dirty="0">
                  <a:solidFill>
                    <a:srgbClr val="2D2A19"/>
                  </a:solidFill>
                  <a:cs typeface="+mn-ea"/>
                  <a:sym typeface="+mn-lt"/>
                </a:rPr>
                <a:t>个体之间的</a:t>
              </a:r>
              <a:r>
                <a:rPr lang="en-US" altLang="zh-CN" sz="1800" dirty="0">
                  <a:solidFill>
                    <a:srgbClr val="2D2A19"/>
                  </a:solidFill>
                  <a:cs typeface="+mn-ea"/>
                  <a:sym typeface="+mn-lt"/>
                </a:rPr>
                <a:t>EEG</a:t>
              </a:r>
              <a:r>
                <a:rPr lang="zh-CN" altLang="en-US" sz="1800" dirty="0">
                  <a:solidFill>
                    <a:srgbClr val="2D2A19"/>
                  </a:solidFill>
                  <a:cs typeface="+mn-ea"/>
                  <a:sym typeface="+mn-lt"/>
                </a:rPr>
                <a:t>模式差异性也需要考虑。</a:t>
              </a:r>
            </a:p>
          </p:txBody>
        </p:sp>
        <p:sp>
          <p:nvSpPr>
            <p:cNvPr id="32" name="文本框 31">
              <a:extLst>
                <a:ext uri="{FF2B5EF4-FFF2-40B4-BE49-F238E27FC236}">
                  <a16:creationId xmlns:a16="http://schemas.microsoft.com/office/drawing/2014/main" id="{DCD11C49-AE1E-5048-2461-71CA8CE5F9B2}"/>
                </a:ext>
              </a:extLst>
            </p:cNvPr>
            <p:cNvSpPr txBox="1"/>
            <p:nvPr/>
          </p:nvSpPr>
          <p:spPr>
            <a:xfrm>
              <a:off x="907124" y="1909244"/>
              <a:ext cx="2095313" cy="430887"/>
            </a:xfrm>
            <a:prstGeom prst="rect">
              <a:avLst/>
            </a:prstGeom>
            <a:solidFill>
              <a:srgbClr val="C70003"/>
            </a:solidFill>
            <a:effectLst>
              <a:outerShdw blurRad="50800" dist="38100" dir="2700000" algn="tl" rotWithShape="0">
                <a:prstClr val="black">
                  <a:alpha val="40000"/>
                </a:prst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差异性</a:t>
              </a:r>
            </a:p>
          </p:txBody>
        </p:sp>
      </p:grpSp>
      <p:grpSp>
        <p:nvGrpSpPr>
          <p:cNvPr id="33" name="组合 32">
            <a:extLst>
              <a:ext uri="{FF2B5EF4-FFF2-40B4-BE49-F238E27FC236}">
                <a16:creationId xmlns:a16="http://schemas.microsoft.com/office/drawing/2014/main" id="{1CADB89B-4D55-3A47-8DF0-33682E6B8542}"/>
              </a:ext>
            </a:extLst>
          </p:cNvPr>
          <p:cNvGrpSpPr/>
          <p:nvPr/>
        </p:nvGrpSpPr>
        <p:grpSpPr>
          <a:xfrm>
            <a:off x="6246639" y="1400563"/>
            <a:ext cx="2743200" cy="2887902"/>
            <a:chOff x="762100" y="1909244"/>
            <a:chExt cx="2385361" cy="2887902"/>
          </a:xfrm>
        </p:grpSpPr>
        <p:sp>
          <p:nvSpPr>
            <p:cNvPr id="34" name="矩形 33">
              <a:extLst>
                <a:ext uri="{FF2B5EF4-FFF2-40B4-BE49-F238E27FC236}">
                  <a16:creationId xmlns:a16="http://schemas.microsoft.com/office/drawing/2014/main" id="{2C1286BC-6A3D-24BB-645E-2F0FE2DEC99A}"/>
                </a:ext>
              </a:extLst>
            </p:cNvPr>
            <p:cNvSpPr/>
            <p:nvPr/>
          </p:nvSpPr>
          <p:spPr>
            <a:xfrm>
              <a:off x="762100" y="2124688"/>
              <a:ext cx="2385361" cy="2672458"/>
            </a:xfrm>
            <a:prstGeom prst="rect">
              <a:avLst/>
            </a:prstGeom>
            <a:no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35" name="文本框 34">
              <a:extLst>
                <a:ext uri="{FF2B5EF4-FFF2-40B4-BE49-F238E27FC236}">
                  <a16:creationId xmlns:a16="http://schemas.microsoft.com/office/drawing/2014/main" id="{5C7BEB82-ADB9-C94C-E5FE-51083878D7F9}"/>
                </a:ext>
              </a:extLst>
            </p:cNvPr>
            <p:cNvSpPr txBox="1"/>
            <p:nvPr/>
          </p:nvSpPr>
          <p:spPr>
            <a:xfrm>
              <a:off x="907125" y="2555575"/>
              <a:ext cx="2095312" cy="1754326"/>
            </a:xfrm>
            <a:prstGeom prst="rect">
              <a:avLst/>
            </a:prstGeom>
            <a:noFill/>
            <a:ln w="12700">
              <a:noFill/>
              <a:prstDash val="dash"/>
            </a:ln>
            <a:effectLst/>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阿里巴巴普惠体 2.0 115 Black" panose="00020600040101010101" pitchFamily="18" charset="-122"/>
                  <a:sym typeface="+mn-lt"/>
                </a:rPr>
                <a:t>此外，还需要更多研究探索如何在不同噪声环境下应用</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阿里巴巴普惠体 2.0 115 Black" panose="00020600040101010101" pitchFamily="18" charset="-122"/>
                  <a:sym typeface="+mn-lt"/>
                </a:rPr>
                <a:t>COLD Fusion</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阿里巴巴普惠体 2.0 115 Black" panose="00020600040101010101" pitchFamily="18" charset="-122"/>
                  <a:sym typeface="+mn-lt"/>
                </a:rPr>
                <a:t>技术，以实现更广泛的应用领域和更好的性能表现。</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阿里巴巴普惠体 2.0 115 Black" panose="00020600040101010101" pitchFamily="18" charset="-122"/>
                <a:sym typeface="+mn-lt"/>
              </a:endParaRPr>
            </a:p>
          </p:txBody>
        </p:sp>
        <p:sp>
          <p:nvSpPr>
            <p:cNvPr id="36" name="文本框 35">
              <a:extLst>
                <a:ext uri="{FF2B5EF4-FFF2-40B4-BE49-F238E27FC236}">
                  <a16:creationId xmlns:a16="http://schemas.microsoft.com/office/drawing/2014/main" id="{BFF37E09-3AE0-1CA1-FF8C-31AC60F805C2}"/>
                </a:ext>
              </a:extLst>
            </p:cNvPr>
            <p:cNvSpPr txBox="1"/>
            <p:nvPr/>
          </p:nvSpPr>
          <p:spPr>
            <a:xfrm>
              <a:off x="907123" y="1909244"/>
              <a:ext cx="2095313" cy="432000"/>
            </a:xfrm>
            <a:prstGeom prst="rect">
              <a:avLst/>
            </a:prstGeom>
            <a:solidFill>
              <a:srgbClr val="A50021"/>
            </a:solidFill>
            <a:effectLst>
              <a:outerShdw blurRad="50800" dist="38100" dir="2700000" algn="tl" rotWithShape="0">
                <a:prstClr val="black">
                  <a:alpha val="40000"/>
                </a:prst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dirty="0">
                  <a:solidFill>
                    <a:prstClr val="white"/>
                  </a:solidFill>
                  <a:latin typeface="Calibri"/>
                  <a:ea typeface="微软雅黑" panose="020B0503020204020204" pitchFamily="34" charset="-122"/>
                </a:rPr>
                <a:t>适用</a:t>
              </a:r>
              <a:r>
                <a:rPr kumimoji="0" lang="zh-CN" altLang="en-US" sz="22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性</a:t>
              </a:r>
            </a:p>
          </p:txBody>
        </p:sp>
      </p:grpSp>
      <p:grpSp>
        <p:nvGrpSpPr>
          <p:cNvPr id="37" name="组合 36">
            <a:extLst>
              <a:ext uri="{FF2B5EF4-FFF2-40B4-BE49-F238E27FC236}">
                <a16:creationId xmlns:a16="http://schemas.microsoft.com/office/drawing/2014/main" id="{5AC51D28-5189-54C7-8439-076C8423D1B0}"/>
              </a:ext>
            </a:extLst>
          </p:cNvPr>
          <p:cNvGrpSpPr/>
          <p:nvPr/>
        </p:nvGrpSpPr>
        <p:grpSpPr>
          <a:xfrm>
            <a:off x="9115593" y="1895988"/>
            <a:ext cx="2743200" cy="2887902"/>
            <a:chOff x="762100" y="1909244"/>
            <a:chExt cx="2385361" cy="2887902"/>
          </a:xfrm>
        </p:grpSpPr>
        <p:sp>
          <p:nvSpPr>
            <p:cNvPr id="38" name="矩形 37">
              <a:extLst>
                <a:ext uri="{FF2B5EF4-FFF2-40B4-BE49-F238E27FC236}">
                  <a16:creationId xmlns:a16="http://schemas.microsoft.com/office/drawing/2014/main" id="{E631E510-AB71-A16D-5B2B-5432FAE5FFDC}"/>
                </a:ext>
              </a:extLst>
            </p:cNvPr>
            <p:cNvSpPr/>
            <p:nvPr/>
          </p:nvSpPr>
          <p:spPr>
            <a:xfrm>
              <a:off x="762100" y="2124688"/>
              <a:ext cx="2385361" cy="2672458"/>
            </a:xfrm>
            <a:prstGeom prst="rect">
              <a:avLst/>
            </a:prstGeom>
            <a:no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39" name="文本框 38">
              <a:extLst>
                <a:ext uri="{FF2B5EF4-FFF2-40B4-BE49-F238E27FC236}">
                  <a16:creationId xmlns:a16="http://schemas.microsoft.com/office/drawing/2014/main" id="{E7272EF3-22CE-6107-9B16-DDC9A9EEFF07}"/>
                </a:ext>
              </a:extLst>
            </p:cNvPr>
            <p:cNvSpPr txBox="1"/>
            <p:nvPr/>
          </p:nvSpPr>
          <p:spPr>
            <a:xfrm>
              <a:off x="907126" y="2549668"/>
              <a:ext cx="2095312" cy="1754326"/>
            </a:xfrm>
            <a:prstGeom prst="rect">
              <a:avLst/>
            </a:prstGeom>
            <a:noFill/>
            <a:ln w="12700">
              <a:noFill/>
              <a:prstDash val="dash"/>
            </a:ln>
            <a:effectLst/>
          </p:spPr>
          <p:txBody>
            <a:bodyPr wrap="square" rtlCol="0" anchor="ctr">
              <a:spAutoFit/>
            </a:bodyPr>
            <a:lstStyle/>
            <a:p>
              <a:pPr>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多模态情绪识别、模型精度与性能的平衡、数据的多样性与隐私保护等方面仍然面临挑战。</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阿里巴巴普惠体 2.0 115 Black" panose="00020600040101010101" pitchFamily="18" charset="-122"/>
                <a:sym typeface="+mn-lt"/>
              </a:endParaRPr>
            </a:p>
          </p:txBody>
        </p:sp>
        <p:sp>
          <p:nvSpPr>
            <p:cNvPr id="40" name="文本框 39">
              <a:extLst>
                <a:ext uri="{FF2B5EF4-FFF2-40B4-BE49-F238E27FC236}">
                  <a16:creationId xmlns:a16="http://schemas.microsoft.com/office/drawing/2014/main" id="{82202D1B-6882-D4A1-54C4-210735EEE35E}"/>
                </a:ext>
              </a:extLst>
            </p:cNvPr>
            <p:cNvSpPr txBox="1"/>
            <p:nvPr/>
          </p:nvSpPr>
          <p:spPr>
            <a:xfrm>
              <a:off x="907124" y="1909244"/>
              <a:ext cx="2095313" cy="430887"/>
            </a:xfrm>
            <a:prstGeom prst="rect">
              <a:avLst/>
            </a:prstGeom>
            <a:solidFill>
              <a:srgbClr val="C70003"/>
            </a:solidFill>
            <a:effectLst>
              <a:outerShdw blurRad="50800" dist="38100" dir="2700000" algn="tl" rotWithShape="0">
                <a:prstClr val="black">
                  <a:alpha val="40000"/>
                </a:prst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200" b="1">
                  <a:solidFill>
                    <a:prstClr val="white"/>
                  </a:solidFill>
                  <a:latin typeface="Calibri"/>
                  <a:ea typeface="微软雅黑" panose="020B0503020204020204" pitchFamily="34" charset="-122"/>
                </a:rPr>
                <a:t>平衡</a:t>
              </a:r>
              <a:r>
                <a:rPr kumimoji="0" lang="zh-CN" altLang="en-US" sz="2200" b="1" i="0" u="none" strike="noStrike" kern="1200" cap="none" spc="0" normalizeH="0" baseline="0" noProof="0">
                  <a:ln>
                    <a:noFill/>
                  </a:ln>
                  <a:solidFill>
                    <a:prstClr val="white"/>
                  </a:solidFill>
                  <a:effectLst/>
                  <a:uLnTx/>
                  <a:uFillTx/>
                  <a:latin typeface="Calibri"/>
                  <a:ea typeface="微软雅黑" panose="020B0503020204020204" pitchFamily="34" charset="-122"/>
                  <a:cs typeface="+mn-cs"/>
                </a:rPr>
                <a:t>性</a:t>
              </a:r>
              <a:endParaRPr kumimoji="0" lang="zh-CN" altLang="en-US" sz="22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spTree>
    <p:extLst>
      <p:ext uri="{BB962C8B-B14F-4D97-AF65-F5344CB8AC3E}">
        <p14:creationId xmlns:p14="http://schemas.microsoft.com/office/powerpoint/2010/main" val="1099601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82B18EA9-3865-58C4-DC03-8F5E454082F5}"/>
              </a:ext>
            </a:extLst>
          </p:cNvPr>
          <p:cNvSpPr>
            <a:spLocks noGrp="1"/>
          </p:cNvSpPr>
          <p:nvPr>
            <p:ph type="body" sz="quarter" idx="13"/>
          </p:nvPr>
        </p:nvSpPr>
        <p:spPr/>
        <p:txBody>
          <a:bodyPr/>
          <a:lstStyle/>
          <a:p>
            <a:r>
              <a:rPr lang="zh-CN" altLang="en-US" dirty="0"/>
              <a:t>可行方案</a:t>
            </a:r>
          </a:p>
        </p:txBody>
      </p:sp>
      <p:sp>
        <p:nvSpPr>
          <p:cNvPr id="2" name="灯片编号占位符 1">
            <a:extLst>
              <a:ext uri="{FF2B5EF4-FFF2-40B4-BE49-F238E27FC236}">
                <a16:creationId xmlns:a16="http://schemas.microsoft.com/office/drawing/2014/main" id="{C24EE410-5E8B-E096-B1E3-1B7FCEA2D530}"/>
              </a:ext>
            </a:extLst>
          </p:cNvPr>
          <p:cNvSpPr>
            <a:spLocks noGrp="1"/>
          </p:cNvSpPr>
          <p:nvPr>
            <p:ph type="sldNum" sz="quarter" idx="4294967295"/>
          </p:nvPr>
        </p:nvSpPr>
        <p:spPr>
          <a:xfrm>
            <a:off x="9448800" y="6356350"/>
            <a:ext cx="2743200" cy="365125"/>
          </a:xfrm>
        </p:spPr>
        <p:txBody>
          <a:bodyPr/>
          <a:lstStyle/>
          <a:p>
            <a:pPr algn="r"/>
            <a:fld id="{565CE74E-AB26-4998-AD42-012C4C1AD076}" type="slidenum">
              <a:rPr lang="zh-CN" altLang="en-US" sz="1200" smtClean="0">
                <a:solidFill>
                  <a:prstClr val="black">
                    <a:tint val="75000"/>
                  </a:prstClr>
                </a:solidFill>
              </a:rPr>
              <a:pPr algn="r"/>
              <a:t>16</a:t>
            </a:fld>
            <a:endParaRPr lang="zh-CN" altLang="en-US" sz="1200" dirty="0">
              <a:solidFill>
                <a:prstClr val="black">
                  <a:tint val="75000"/>
                </a:prstClr>
              </a:solidFill>
            </a:endParaRPr>
          </a:p>
        </p:txBody>
      </p:sp>
      <p:grpSp>
        <p:nvGrpSpPr>
          <p:cNvPr id="56" name="组合 55">
            <a:extLst>
              <a:ext uri="{FF2B5EF4-FFF2-40B4-BE49-F238E27FC236}">
                <a16:creationId xmlns:a16="http://schemas.microsoft.com/office/drawing/2014/main" id="{05D8A186-9711-1BCF-4AA6-FA4B263D69C1}"/>
              </a:ext>
            </a:extLst>
          </p:cNvPr>
          <p:cNvGrpSpPr/>
          <p:nvPr/>
        </p:nvGrpSpPr>
        <p:grpSpPr>
          <a:xfrm>
            <a:off x="620964" y="1622125"/>
            <a:ext cx="10950070" cy="3855932"/>
            <a:chOff x="620964" y="1622125"/>
            <a:chExt cx="10950070" cy="3855932"/>
          </a:xfrm>
        </p:grpSpPr>
        <p:grpSp>
          <p:nvGrpSpPr>
            <p:cNvPr id="3" name="组合 2">
              <a:extLst>
                <a:ext uri="{FF2B5EF4-FFF2-40B4-BE49-F238E27FC236}">
                  <a16:creationId xmlns:a16="http://schemas.microsoft.com/office/drawing/2014/main" id="{FB850FDE-586E-CB74-ADF0-B63841E8B0E0}"/>
                </a:ext>
              </a:extLst>
            </p:cNvPr>
            <p:cNvGrpSpPr/>
            <p:nvPr/>
          </p:nvGrpSpPr>
          <p:grpSpPr>
            <a:xfrm>
              <a:off x="649725" y="4894396"/>
              <a:ext cx="4306290" cy="440863"/>
              <a:chOff x="927070" y="3812538"/>
              <a:chExt cx="2715517" cy="330049"/>
            </a:xfrm>
          </p:grpSpPr>
          <p:cxnSp>
            <p:nvCxnSpPr>
              <p:cNvPr id="8" name="直接连接符 7">
                <a:extLst>
                  <a:ext uri="{FF2B5EF4-FFF2-40B4-BE49-F238E27FC236}">
                    <a16:creationId xmlns:a16="http://schemas.microsoft.com/office/drawing/2014/main" id="{3446AD59-C093-E938-72CE-EEB5957BD592}"/>
                  </a:ext>
                </a:extLst>
              </p:cNvPr>
              <p:cNvCxnSpPr/>
              <p:nvPr/>
            </p:nvCxnSpPr>
            <p:spPr>
              <a:xfrm flipV="1">
                <a:off x="934471" y="4120901"/>
                <a:ext cx="2278171" cy="0"/>
              </a:xfrm>
              <a:prstGeom prst="line">
                <a:avLst/>
              </a:prstGeom>
              <a:ln w="15875">
                <a:solidFill>
                  <a:srgbClr val="2D2A19"/>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A736ACB-2C76-BEB5-447A-7FD6E7386220}"/>
                  </a:ext>
                </a:extLst>
              </p:cNvPr>
              <p:cNvCxnSpPr/>
              <p:nvPr/>
            </p:nvCxnSpPr>
            <p:spPr>
              <a:xfrm flipV="1">
                <a:off x="3205498" y="3812538"/>
                <a:ext cx="437089" cy="310744"/>
              </a:xfrm>
              <a:prstGeom prst="line">
                <a:avLst/>
              </a:prstGeom>
              <a:ln w="15875">
                <a:solidFill>
                  <a:srgbClr val="2D2A19"/>
                </a:solidFill>
                <a:prstDash val="dash"/>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23F96A8E-D3F8-4F46-5EC8-33F570AFD267}"/>
                  </a:ext>
                </a:extLst>
              </p:cNvPr>
              <p:cNvSpPr/>
              <p:nvPr/>
            </p:nvSpPr>
            <p:spPr>
              <a:xfrm flipV="1">
                <a:off x="927070" y="4096868"/>
                <a:ext cx="45719" cy="45719"/>
              </a:xfrm>
              <a:prstGeom prst="ellipse">
                <a:avLst/>
              </a:prstGeom>
              <a:solidFill>
                <a:srgbClr val="2D2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cs typeface="+mn-ea"/>
                  <a:sym typeface="+mn-lt"/>
                </a:endParaRPr>
              </a:p>
            </p:txBody>
          </p:sp>
        </p:grpSp>
        <p:grpSp>
          <p:nvGrpSpPr>
            <p:cNvPr id="18" name="组合 17">
              <a:extLst>
                <a:ext uri="{FF2B5EF4-FFF2-40B4-BE49-F238E27FC236}">
                  <a16:creationId xmlns:a16="http://schemas.microsoft.com/office/drawing/2014/main" id="{F02DB3FC-1C5C-0BF1-8FA0-FF1458B5210C}"/>
                </a:ext>
              </a:extLst>
            </p:cNvPr>
            <p:cNvGrpSpPr/>
            <p:nvPr/>
          </p:nvGrpSpPr>
          <p:grpSpPr>
            <a:xfrm>
              <a:off x="7221577" y="2341209"/>
              <a:ext cx="3627253" cy="440863"/>
              <a:chOff x="5338684" y="1901113"/>
              <a:chExt cx="2715517" cy="330049"/>
            </a:xfrm>
          </p:grpSpPr>
          <p:cxnSp>
            <p:nvCxnSpPr>
              <p:cNvPr id="22" name="直接连接符 21">
                <a:extLst>
                  <a:ext uri="{FF2B5EF4-FFF2-40B4-BE49-F238E27FC236}">
                    <a16:creationId xmlns:a16="http://schemas.microsoft.com/office/drawing/2014/main" id="{CB77C0DF-C819-9F22-40C9-A3394AEB32F3}"/>
                  </a:ext>
                </a:extLst>
              </p:cNvPr>
              <p:cNvCxnSpPr/>
              <p:nvPr/>
            </p:nvCxnSpPr>
            <p:spPr>
              <a:xfrm flipH="1">
                <a:off x="5768629" y="1922799"/>
                <a:ext cx="2278171" cy="0"/>
              </a:xfrm>
              <a:prstGeom prst="line">
                <a:avLst/>
              </a:prstGeom>
              <a:ln w="15875">
                <a:solidFill>
                  <a:srgbClr val="2D2A19"/>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61CE4F5C-5E52-1681-F2FA-03D64A131E7E}"/>
                  </a:ext>
                </a:extLst>
              </p:cNvPr>
              <p:cNvCxnSpPr/>
              <p:nvPr/>
            </p:nvCxnSpPr>
            <p:spPr>
              <a:xfrm flipH="1">
                <a:off x="5338684" y="1920418"/>
                <a:ext cx="437089" cy="310744"/>
              </a:xfrm>
              <a:prstGeom prst="line">
                <a:avLst/>
              </a:prstGeom>
              <a:ln w="15875">
                <a:solidFill>
                  <a:srgbClr val="2D2A19"/>
                </a:solidFill>
                <a:prstDash val="dash"/>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79A3F4E5-F87C-7522-5C1D-384FB630059F}"/>
                  </a:ext>
                </a:extLst>
              </p:cNvPr>
              <p:cNvSpPr/>
              <p:nvPr/>
            </p:nvSpPr>
            <p:spPr>
              <a:xfrm flipH="1">
                <a:off x="8008482" y="1901113"/>
                <a:ext cx="45719" cy="45719"/>
              </a:xfrm>
              <a:prstGeom prst="ellipse">
                <a:avLst/>
              </a:prstGeom>
              <a:solidFill>
                <a:srgbClr val="2D2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cs typeface="+mn-ea"/>
                  <a:sym typeface="+mn-lt"/>
                </a:endParaRPr>
              </a:p>
            </p:txBody>
          </p:sp>
        </p:grpSp>
        <p:grpSp>
          <p:nvGrpSpPr>
            <p:cNvPr id="25" name="组合 24">
              <a:extLst>
                <a:ext uri="{FF2B5EF4-FFF2-40B4-BE49-F238E27FC236}">
                  <a16:creationId xmlns:a16="http://schemas.microsoft.com/office/drawing/2014/main" id="{55DC58CA-4EDC-D463-0001-A2E461E9FA31}"/>
                </a:ext>
              </a:extLst>
            </p:cNvPr>
            <p:cNvGrpSpPr/>
            <p:nvPr/>
          </p:nvGrpSpPr>
          <p:grpSpPr>
            <a:xfrm>
              <a:off x="7221577" y="4900795"/>
              <a:ext cx="3627253" cy="440863"/>
              <a:chOff x="5338684" y="3817329"/>
              <a:chExt cx="2715517" cy="330049"/>
            </a:xfrm>
          </p:grpSpPr>
          <p:cxnSp>
            <p:nvCxnSpPr>
              <p:cNvPr id="26" name="直接连接符 25">
                <a:extLst>
                  <a:ext uri="{FF2B5EF4-FFF2-40B4-BE49-F238E27FC236}">
                    <a16:creationId xmlns:a16="http://schemas.microsoft.com/office/drawing/2014/main" id="{6769FCC7-0D85-37E0-C8CF-2B43839FC7C9}"/>
                  </a:ext>
                </a:extLst>
              </p:cNvPr>
              <p:cNvCxnSpPr/>
              <p:nvPr/>
            </p:nvCxnSpPr>
            <p:spPr>
              <a:xfrm flipH="1" flipV="1">
                <a:off x="5768629" y="4125692"/>
                <a:ext cx="2278171" cy="0"/>
              </a:xfrm>
              <a:prstGeom prst="line">
                <a:avLst/>
              </a:prstGeom>
              <a:ln w="15875">
                <a:solidFill>
                  <a:srgbClr val="2D2A19"/>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4AEECAE-0755-FB4F-EC92-ADDDA3B6C567}"/>
                  </a:ext>
                </a:extLst>
              </p:cNvPr>
              <p:cNvCxnSpPr/>
              <p:nvPr/>
            </p:nvCxnSpPr>
            <p:spPr>
              <a:xfrm flipH="1" flipV="1">
                <a:off x="5338684" y="3817329"/>
                <a:ext cx="437089" cy="310744"/>
              </a:xfrm>
              <a:prstGeom prst="line">
                <a:avLst/>
              </a:prstGeom>
              <a:ln w="15875">
                <a:solidFill>
                  <a:srgbClr val="2D2A19"/>
                </a:solidFill>
                <a:prstDash val="dash"/>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F894752D-FF48-B7E2-AE51-F27F8A64C15B}"/>
                  </a:ext>
                </a:extLst>
              </p:cNvPr>
              <p:cNvSpPr/>
              <p:nvPr/>
            </p:nvSpPr>
            <p:spPr>
              <a:xfrm flipH="1" flipV="1">
                <a:off x="8008482" y="4101659"/>
                <a:ext cx="45719" cy="45719"/>
              </a:xfrm>
              <a:prstGeom prst="ellipse">
                <a:avLst/>
              </a:prstGeom>
              <a:solidFill>
                <a:srgbClr val="2D2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cs typeface="+mn-ea"/>
                  <a:sym typeface="+mn-lt"/>
                </a:endParaRPr>
              </a:p>
            </p:txBody>
          </p:sp>
        </p:grpSp>
        <p:grpSp>
          <p:nvGrpSpPr>
            <p:cNvPr id="29" name="组合 28">
              <a:extLst>
                <a:ext uri="{FF2B5EF4-FFF2-40B4-BE49-F238E27FC236}">
                  <a16:creationId xmlns:a16="http://schemas.microsoft.com/office/drawing/2014/main" id="{7BF83628-B56D-30AD-8DFD-BCB6218A6AE7}"/>
                </a:ext>
              </a:extLst>
            </p:cNvPr>
            <p:cNvGrpSpPr/>
            <p:nvPr/>
          </p:nvGrpSpPr>
          <p:grpSpPr>
            <a:xfrm>
              <a:off x="755614" y="3838007"/>
              <a:ext cx="3809955" cy="61069"/>
              <a:chOff x="947752" y="3021680"/>
              <a:chExt cx="2402531" cy="45719"/>
            </a:xfrm>
          </p:grpSpPr>
          <p:cxnSp>
            <p:nvCxnSpPr>
              <p:cNvPr id="30" name="直接连接符 29">
                <a:extLst>
                  <a:ext uri="{FF2B5EF4-FFF2-40B4-BE49-F238E27FC236}">
                    <a16:creationId xmlns:a16="http://schemas.microsoft.com/office/drawing/2014/main" id="{7A9EB2A3-E487-FF40-6333-FC90C9D53121}"/>
                  </a:ext>
                </a:extLst>
              </p:cNvPr>
              <p:cNvCxnSpPr/>
              <p:nvPr/>
            </p:nvCxnSpPr>
            <p:spPr>
              <a:xfrm>
                <a:off x="955153" y="3045713"/>
                <a:ext cx="2395130" cy="0"/>
              </a:xfrm>
              <a:prstGeom prst="line">
                <a:avLst/>
              </a:prstGeom>
              <a:ln w="15875">
                <a:solidFill>
                  <a:srgbClr val="2D2A19"/>
                </a:solidFill>
                <a:prstDash val="dash"/>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A26BD6B6-7850-9F02-5973-65C99BD28DAE}"/>
                  </a:ext>
                </a:extLst>
              </p:cNvPr>
              <p:cNvSpPr/>
              <p:nvPr/>
            </p:nvSpPr>
            <p:spPr>
              <a:xfrm flipV="1">
                <a:off x="947752" y="3021680"/>
                <a:ext cx="45719" cy="45719"/>
              </a:xfrm>
              <a:prstGeom prst="ellipse">
                <a:avLst/>
              </a:prstGeom>
              <a:solidFill>
                <a:srgbClr val="2D2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cs typeface="+mn-ea"/>
                  <a:sym typeface="+mn-lt"/>
                </a:endParaRPr>
              </a:p>
            </p:txBody>
          </p:sp>
        </p:grpSp>
        <p:grpSp>
          <p:nvGrpSpPr>
            <p:cNvPr id="32" name="组合 31">
              <a:extLst>
                <a:ext uri="{FF2B5EF4-FFF2-40B4-BE49-F238E27FC236}">
                  <a16:creationId xmlns:a16="http://schemas.microsoft.com/office/drawing/2014/main" id="{F4EB1D04-E2FD-E2D6-28A8-359A5AE411D2}"/>
                </a:ext>
              </a:extLst>
            </p:cNvPr>
            <p:cNvGrpSpPr/>
            <p:nvPr/>
          </p:nvGrpSpPr>
          <p:grpSpPr>
            <a:xfrm>
              <a:off x="7606185" y="3844163"/>
              <a:ext cx="3809954" cy="61069"/>
              <a:chOff x="5651670" y="3026289"/>
              <a:chExt cx="2402531" cy="45719"/>
            </a:xfrm>
          </p:grpSpPr>
          <p:cxnSp>
            <p:nvCxnSpPr>
              <p:cNvPr id="33" name="直接连接符 32">
                <a:extLst>
                  <a:ext uri="{FF2B5EF4-FFF2-40B4-BE49-F238E27FC236}">
                    <a16:creationId xmlns:a16="http://schemas.microsoft.com/office/drawing/2014/main" id="{8A873229-6C1B-47AA-763D-53EF9DB5CE66}"/>
                  </a:ext>
                </a:extLst>
              </p:cNvPr>
              <p:cNvCxnSpPr/>
              <p:nvPr/>
            </p:nvCxnSpPr>
            <p:spPr>
              <a:xfrm flipH="1">
                <a:off x="5651670" y="3050322"/>
                <a:ext cx="2395130" cy="0"/>
              </a:xfrm>
              <a:prstGeom prst="line">
                <a:avLst/>
              </a:prstGeom>
              <a:ln w="15875">
                <a:solidFill>
                  <a:srgbClr val="2D2A19"/>
                </a:solidFill>
                <a:prstDash val="dash"/>
              </a:ln>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E8062B51-E3D7-0F2D-1A2F-BDCA66FD279B}"/>
                  </a:ext>
                </a:extLst>
              </p:cNvPr>
              <p:cNvSpPr/>
              <p:nvPr/>
            </p:nvSpPr>
            <p:spPr>
              <a:xfrm flipH="1" flipV="1">
                <a:off x="8008482" y="3026289"/>
                <a:ext cx="45719" cy="45719"/>
              </a:xfrm>
              <a:prstGeom prst="ellipse">
                <a:avLst/>
              </a:prstGeom>
              <a:solidFill>
                <a:srgbClr val="2D2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cs typeface="+mn-ea"/>
                  <a:sym typeface="+mn-lt"/>
                </a:endParaRPr>
              </a:p>
            </p:txBody>
          </p:sp>
        </p:grpSp>
        <p:grpSp>
          <p:nvGrpSpPr>
            <p:cNvPr id="35" name="组合 34">
              <a:extLst>
                <a:ext uri="{FF2B5EF4-FFF2-40B4-BE49-F238E27FC236}">
                  <a16:creationId xmlns:a16="http://schemas.microsoft.com/office/drawing/2014/main" id="{8CB1C65E-F930-DE9F-7372-88FDB15A84D6}"/>
                </a:ext>
              </a:extLst>
            </p:cNvPr>
            <p:cNvGrpSpPr/>
            <p:nvPr/>
          </p:nvGrpSpPr>
          <p:grpSpPr>
            <a:xfrm>
              <a:off x="677353" y="2281355"/>
              <a:ext cx="4306290" cy="440863"/>
              <a:chOff x="947753" y="1856304"/>
              <a:chExt cx="2715517" cy="330049"/>
            </a:xfrm>
          </p:grpSpPr>
          <p:cxnSp>
            <p:nvCxnSpPr>
              <p:cNvPr id="36" name="直接连接符 35">
                <a:extLst>
                  <a:ext uri="{FF2B5EF4-FFF2-40B4-BE49-F238E27FC236}">
                    <a16:creationId xmlns:a16="http://schemas.microsoft.com/office/drawing/2014/main" id="{363D562A-F265-F870-0CDC-70C2A798E0FD}"/>
                  </a:ext>
                </a:extLst>
              </p:cNvPr>
              <p:cNvCxnSpPr/>
              <p:nvPr/>
            </p:nvCxnSpPr>
            <p:spPr>
              <a:xfrm>
                <a:off x="955154" y="1877990"/>
                <a:ext cx="2278171" cy="0"/>
              </a:xfrm>
              <a:prstGeom prst="line">
                <a:avLst/>
              </a:prstGeom>
              <a:ln w="15875">
                <a:solidFill>
                  <a:srgbClr val="2D2A19"/>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31EB014-AA45-C1AF-C4B5-B08AE92D5C2E}"/>
                  </a:ext>
                </a:extLst>
              </p:cNvPr>
              <p:cNvCxnSpPr/>
              <p:nvPr/>
            </p:nvCxnSpPr>
            <p:spPr>
              <a:xfrm>
                <a:off x="3226181" y="1875609"/>
                <a:ext cx="437089" cy="310744"/>
              </a:xfrm>
              <a:prstGeom prst="line">
                <a:avLst/>
              </a:prstGeom>
              <a:ln w="15875">
                <a:solidFill>
                  <a:srgbClr val="2D2A19"/>
                </a:solidFill>
                <a:prstDash val="dash"/>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FF63AEA3-0271-BC25-6C9F-64F6C84D3164}"/>
                  </a:ext>
                </a:extLst>
              </p:cNvPr>
              <p:cNvSpPr/>
              <p:nvPr/>
            </p:nvSpPr>
            <p:spPr>
              <a:xfrm>
                <a:off x="947753" y="1856304"/>
                <a:ext cx="45719" cy="45719"/>
              </a:xfrm>
              <a:prstGeom prst="ellipse">
                <a:avLst/>
              </a:prstGeom>
              <a:solidFill>
                <a:srgbClr val="2D2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cs typeface="+mn-ea"/>
                  <a:sym typeface="+mn-lt"/>
                </a:endParaRPr>
              </a:p>
            </p:txBody>
          </p:sp>
        </p:grpSp>
        <p:sp>
          <p:nvSpPr>
            <p:cNvPr id="45" name="矩形 44">
              <a:extLst>
                <a:ext uri="{FF2B5EF4-FFF2-40B4-BE49-F238E27FC236}">
                  <a16:creationId xmlns:a16="http://schemas.microsoft.com/office/drawing/2014/main" id="{95A2393B-D088-C917-5F79-14B5F8135B9B}"/>
                </a:ext>
              </a:extLst>
            </p:cNvPr>
            <p:cNvSpPr/>
            <p:nvPr/>
          </p:nvSpPr>
          <p:spPr>
            <a:xfrm>
              <a:off x="651933" y="1622125"/>
              <a:ext cx="3862664" cy="646331"/>
            </a:xfrm>
            <a:prstGeom prst="rect">
              <a:avLst/>
            </a:prstGeom>
          </p:spPr>
          <p:txBody>
            <a:bodyPr wrap="square">
              <a:spAutoFit/>
            </a:bodyPr>
            <a:lstStyle/>
            <a:p>
              <a:r>
                <a:rPr lang="zh-CN" altLang="en-US" dirty="0">
                  <a:latin typeface="+mn-ea"/>
                </a:rPr>
                <a:t>采用基于关键点的图像表示方式，减少冗余信息。</a:t>
              </a:r>
            </a:p>
          </p:txBody>
        </p:sp>
        <p:sp>
          <p:nvSpPr>
            <p:cNvPr id="46" name="矩形 45">
              <a:extLst>
                <a:ext uri="{FF2B5EF4-FFF2-40B4-BE49-F238E27FC236}">
                  <a16:creationId xmlns:a16="http://schemas.microsoft.com/office/drawing/2014/main" id="{6B941B5D-7E08-96A1-9D22-D4571F04CB69}"/>
                </a:ext>
              </a:extLst>
            </p:cNvPr>
            <p:cNvSpPr/>
            <p:nvPr/>
          </p:nvSpPr>
          <p:spPr>
            <a:xfrm>
              <a:off x="651933" y="3165698"/>
              <a:ext cx="3862664" cy="646331"/>
            </a:xfrm>
            <a:prstGeom prst="rect">
              <a:avLst/>
            </a:prstGeom>
          </p:spPr>
          <p:txBody>
            <a:bodyPr wrap="square">
              <a:spAutoFit/>
            </a:bodyPr>
            <a:lstStyle/>
            <a:p>
              <a:r>
                <a:rPr lang="zh-CN" altLang="en-US" dirty="0">
                  <a:latin typeface="+mn-ea"/>
                </a:rPr>
                <a:t>通过提取情感相关的低级语音特征代替复杂的时频谱数据。</a:t>
              </a:r>
            </a:p>
          </p:txBody>
        </p:sp>
        <p:sp>
          <p:nvSpPr>
            <p:cNvPr id="47" name="矩形 46">
              <a:extLst>
                <a:ext uri="{FF2B5EF4-FFF2-40B4-BE49-F238E27FC236}">
                  <a16:creationId xmlns:a16="http://schemas.microsoft.com/office/drawing/2014/main" id="{38FAB4B7-C81A-9803-7AF3-793E9D142971}"/>
                </a:ext>
              </a:extLst>
            </p:cNvPr>
            <p:cNvSpPr/>
            <p:nvPr/>
          </p:nvSpPr>
          <p:spPr>
            <a:xfrm>
              <a:off x="620964" y="4518924"/>
              <a:ext cx="3862664" cy="646331"/>
            </a:xfrm>
            <a:prstGeom prst="rect">
              <a:avLst/>
            </a:prstGeom>
          </p:spPr>
          <p:txBody>
            <a:bodyPr wrap="square">
              <a:spAutoFit/>
            </a:bodyPr>
            <a:lstStyle/>
            <a:p>
              <a:r>
                <a:rPr lang="zh-CN" altLang="en-US" dirty="0">
                  <a:latin typeface="+mn-ea"/>
                </a:rPr>
                <a:t>使用准确率、推理时间、内存占用等指标来评估模型的轻量化效果。</a:t>
              </a:r>
            </a:p>
          </p:txBody>
        </p:sp>
        <p:sp>
          <p:nvSpPr>
            <p:cNvPr id="48" name="矩形 47">
              <a:extLst>
                <a:ext uri="{FF2B5EF4-FFF2-40B4-BE49-F238E27FC236}">
                  <a16:creationId xmlns:a16="http://schemas.microsoft.com/office/drawing/2014/main" id="{23F6A0E8-D359-E7BD-DFA5-FC69D5ED2610}"/>
                </a:ext>
              </a:extLst>
            </p:cNvPr>
            <p:cNvSpPr/>
            <p:nvPr/>
          </p:nvSpPr>
          <p:spPr>
            <a:xfrm>
              <a:off x="7625751" y="1622125"/>
              <a:ext cx="3862663" cy="646331"/>
            </a:xfrm>
            <a:prstGeom prst="rect">
              <a:avLst/>
            </a:prstGeom>
          </p:spPr>
          <p:txBody>
            <a:bodyPr wrap="square">
              <a:spAutoFit/>
            </a:bodyPr>
            <a:lstStyle/>
            <a:p>
              <a:pPr algn="r"/>
              <a:r>
                <a:rPr lang="zh-CN" altLang="en-US" dirty="0">
                  <a:latin typeface="+mn-ea"/>
                </a:rPr>
                <a:t>应用</a:t>
              </a:r>
              <a:r>
                <a:rPr lang="en-US" altLang="zh-CN" dirty="0">
                  <a:latin typeface="+mn-ea"/>
                </a:rPr>
                <a:t>PCA</a:t>
              </a:r>
              <a:r>
                <a:rPr lang="zh-CN" altLang="en-US" dirty="0">
                  <a:latin typeface="+mn-ea"/>
                </a:rPr>
                <a:t>（主成分分析）或</a:t>
              </a:r>
              <a:r>
                <a:rPr lang="en-US" altLang="zh-CN" dirty="0">
                  <a:latin typeface="+mn-ea"/>
                </a:rPr>
                <a:t>T-SNE</a:t>
              </a:r>
              <a:r>
                <a:rPr lang="zh-CN" altLang="en-US" dirty="0">
                  <a:latin typeface="+mn-ea"/>
                </a:rPr>
                <a:t>等降维技术，减少图像数据的维度。</a:t>
              </a:r>
            </a:p>
          </p:txBody>
        </p:sp>
        <p:sp>
          <p:nvSpPr>
            <p:cNvPr id="49" name="矩形 48">
              <a:extLst>
                <a:ext uri="{FF2B5EF4-FFF2-40B4-BE49-F238E27FC236}">
                  <a16:creationId xmlns:a16="http://schemas.microsoft.com/office/drawing/2014/main" id="{1F08D6A0-32F0-648B-9DA8-CD2399C637E7}"/>
                </a:ext>
              </a:extLst>
            </p:cNvPr>
            <p:cNvSpPr/>
            <p:nvPr/>
          </p:nvSpPr>
          <p:spPr>
            <a:xfrm>
              <a:off x="7625751" y="3165698"/>
              <a:ext cx="3862663" cy="646331"/>
            </a:xfrm>
            <a:prstGeom prst="rect">
              <a:avLst/>
            </a:prstGeom>
          </p:spPr>
          <p:txBody>
            <a:bodyPr wrap="square">
              <a:spAutoFit/>
            </a:bodyPr>
            <a:lstStyle/>
            <a:p>
              <a:pPr algn="r"/>
              <a:r>
                <a:rPr lang="zh-CN" altLang="en-US" dirty="0">
                  <a:latin typeface="+mn-ea"/>
                </a:rPr>
                <a:t>使用音频信号的短时傅里叶变换或</a:t>
              </a:r>
              <a:r>
                <a:rPr lang="en-US" altLang="zh-CN" dirty="0">
                  <a:latin typeface="+mn-ea"/>
                </a:rPr>
                <a:t>Mel</a:t>
              </a:r>
              <a:r>
                <a:rPr lang="zh-CN" altLang="en-US" dirty="0">
                  <a:latin typeface="+mn-ea"/>
                </a:rPr>
                <a:t>频率倒谱系数来简化语音信号</a:t>
              </a:r>
            </a:p>
          </p:txBody>
        </p:sp>
        <p:sp>
          <p:nvSpPr>
            <p:cNvPr id="50" name="矩形 49">
              <a:extLst>
                <a:ext uri="{FF2B5EF4-FFF2-40B4-BE49-F238E27FC236}">
                  <a16:creationId xmlns:a16="http://schemas.microsoft.com/office/drawing/2014/main" id="{B029919C-5BE2-B78A-7B7B-C4A6D24E6BB6}"/>
                </a:ext>
              </a:extLst>
            </p:cNvPr>
            <p:cNvSpPr/>
            <p:nvPr/>
          </p:nvSpPr>
          <p:spPr>
            <a:xfrm>
              <a:off x="7708371" y="4194719"/>
              <a:ext cx="3862663" cy="923330"/>
            </a:xfrm>
            <a:prstGeom prst="rect">
              <a:avLst/>
            </a:prstGeom>
          </p:spPr>
          <p:txBody>
            <a:bodyPr wrap="square">
              <a:spAutoFit/>
            </a:bodyPr>
            <a:lstStyle/>
            <a:p>
              <a:pPr algn="r"/>
              <a:r>
                <a:rPr lang="zh-CN" altLang="en-US" dirty="0">
                  <a:latin typeface="+mn-ea"/>
                </a:rPr>
                <a:t>在模型的压缩和精度损失之间进行合理的权衡，针对人车交互优化模型设计，在轻量化的同时保持识别精度。</a:t>
              </a:r>
            </a:p>
          </p:txBody>
        </p:sp>
        <p:grpSp>
          <p:nvGrpSpPr>
            <p:cNvPr id="54" name="组合 53">
              <a:extLst>
                <a:ext uri="{FF2B5EF4-FFF2-40B4-BE49-F238E27FC236}">
                  <a16:creationId xmlns:a16="http://schemas.microsoft.com/office/drawing/2014/main" id="{95FE94D4-AD96-91D2-34CF-7957D3BD8F76}"/>
                </a:ext>
              </a:extLst>
            </p:cNvPr>
            <p:cNvGrpSpPr/>
            <p:nvPr/>
          </p:nvGrpSpPr>
          <p:grpSpPr>
            <a:xfrm>
              <a:off x="4485762" y="2241975"/>
              <a:ext cx="3238584" cy="3236082"/>
              <a:chOff x="4485762" y="2241975"/>
              <a:chExt cx="3238584" cy="3236082"/>
            </a:xfrm>
          </p:grpSpPr>
          <p:grpSp>
            <p:nvGrpSpPr>
              <p:cNvPr id="39" name="组合 38">
                <a:extLst>
                  <a:ext uri="{FF2B5EF4-FFF2-40B4-BE49-F238E27FC236}">
                    <a16:creationId xmlns:a16="http://schemas.microsoft.com/office/drawing/2014/main" id="{2E9A0CB2-F032-6D16-0E8B-122EF1879B4A}"/>
                  </a:ext>
                </a:extLst>
              </p:cNvPr>
              <p:cNvGrpSpPr/>
              <p:nvPr/>
            </p:nvGrpSpPr>
            <p:grpSpPr>
              <a:xfrm>
                <a:off x="4485762" y="2241975"/>
                <a:ext cx="3238584" cy="3236082"/>
                <a:chOff x="3290536" y="1826822"/>
                <a:chExt cx="2424543" cy="2422670"/>
              </a:xfrm>
              <a:effectLst>
                <a:outerShdw blurRad="50800" dist="38100" dir="10800000" algn="r" rotWithShape="0">
                  <a:prstClr val="black">
                    <a:alpha val="40000"/>
                  </a:prstClr>
                </a:outerShdw>
              </a:effectLst>
            </p:grpSpPr>
            <p:grpSp>
              <p:nvGrpSpPr>
                <p:cNvPr id="40" name="组合 39">
                  <a:extLst>
                    <a:ext uri="{FF2B5EF4-FFF2-40B4-BE49-F238E27FC236}">
                      <a16:creationId xmlns:a16="http://schemas.microsoft.com/office/drawing/2014/main" id="{20638FB4-61D9-A1B3-2AC1-89854FF365B8}"/>
                    </a:ext>
                  </a:extLst>
                </p:cNvPr>
                <p:cNvGrpSpPr/>
                <p:nvPr/>
              </p:nvGrpSpPr>
              <p:grpSpPr>
                <a:xfrm>
                  <a:off x="4003887" y="2519407"/>
                  <a:ext cx="997843" cy="1658986"/>
                  <a:chOff x="3793073" y="1761868"/>
                  <a:chExt cx="1557850" cy="2590039"/>
                </a:xfrm>
              </p:grpSpPr>
              <p:sp>
                <p:nvSpPr>
                  <p:cNvPr id="42" name="椭圆 41">
                    <a:extLst>
                      <a:ext uri="{FF2B5EF4-FFF2-40B4-BE49-F238E27FC236}">
                        <a16:creationId xmlns:a16="http://schemas.microsoft.com/office/drawing/2014/main" id="{ABDC0BC3-F428-BBCE-05C7-47E229EC0CD2}"/>
                      </a:ext>
                    </a:extLst>
                  </p:cNvPr>
                  <p:cNvSpPr/>
                  <p:nvPr/>
                </p:nvSpPr>
                <p:spPr>
                  <a:xfrm>
                    <a:off x="3793073" y="1792824"/>
                    <a:ext cx="1557850" cy="1557850"/>
                  </a:xfrm>
                  <a:prstGeom prst="ellipse">
                    <a:avLst/>
                  </a:prstGeom>
                  <a:solidFill>
                    <a:srgbClr val="9B1321"/>
                  </a:solidFill>
                  <a:ln w="19050">
                    <a:solidFill>
                      <a:schemeClr val="bg1"/>
                    </a:solidFill>
                  </a:ln>
                  <a:effectLst>
                    <a:outerShdw blurRad="266700" dist="177800" dir="10800000" algn="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mn-ea"/>
                      <a:cs typeface="+mn-ea"/>
                      <a:sym typeface="+mn-lt"/>
                    </a:endParaRPr>
                  </a:p>
                </p:txBody>
              </p:sp>
              <p:sp>
                <p:nvSpPr>
                  <p:cNvPr id="43" name="TextBox 62">
                    <a:extLst>
                      <a:ext uri="{FF2B5EF4-FFF2-40B4-BE49-F238E27FC236}">
                        <a16:creationId xmlns:a16="http://schemas.microsoft.com/office/drawing/2014/main" id="{82718F6A-5A5A-62E8-242C-CE0F98A118DB}"/>
                      </a:ext>
                    </a:extLst>
                  </p:cNvPr>
                  <p:cNvSpPr txBox="1"/>
                  <p:nvPr/>
                </p:nvSpPr>
                <p:spPr>
                  <a:xfrm>
                    <a:off x="4154760" y="1761868"/>
                    <a:ext cx="215913" cy="2590039"/>
                  </a:xfrm>
                  <a:prstGeom prst="rect">
                    <a:avLst/>
                  </a:prstGeom>
                  <a:noFill/>
                </p:spPr>
                <p:txBody>
                  <a:bodyPr wrap="none" rtlCol="0">
                    <a:spAutoFit/>
                  </a:bodyPr>
                  <a:lstStyle/>
                  <a:p>
                    <a:endParaRPr lang="zh-CN" altLang="en-US" sz="13800" dirty="0">
                      <a:solidFill>
                        <a:schemeClr val="bg1"/>
                      </a:solidFill>
                      <a:latin typeface="+mn-ea"/>
                      <a:cs typeface="+mn-ea"/>
                      <a:sym typeface="+mn-lt"/>
                    </a:endParaRPr>
                  </a:p>
                </p:txBody>
              </p:sp>
            </p:grpSp>
            <p:sp>
              <p:nvSpPr>
                <p:cNvPr id="41" name="等腰三角形 63">
                  <a:extLst>
                    <a:ext uri="{FF2B5EF4-FFF2-40B4-BE49-F238E27FC236}">
                      <a16:creationId xmlns:a16="http://schemas.microsoft.com/office/drawing/2014/main" id="{594C9FA8-BBD3-AE94-4551-D02629488F9D}"/>
                    </a:ext>
                  </a:extLst>
                </p:cNvPr>
                <p:cNvSpPr/>
                <p:nvPr/>
              </p:nvSpPr>
              <p:spPr>
                <a:xfrm rot="5400000" flipH="1" flipV="1">
                  <a:off x="3291473" y="1825885"/>
                  <a:ext cx="2422670" cy="2424543"/>
                </a:xfrm>
                <a:custGeom>
                  <a:avLst/>
                  <a:gdLst/>
                  <a:ahLst/>
                  <a:cxnLst/>
                  <a:rect l="l" t="t" r="r" b="b"/>
                  <a:pathLst>
                    <a:path w="2422670" h="2424543">
                      <a:moveTo>
                        <a:pt x="759971" y="1944015"/>
                      </a:moveTo>
                      <a:lnTo>
                        <a:pt x="584277" y="2248328"/>
                      </a:lnTo>
                      <a:cubicBezTo>
                        <a:pt x="238106" y="2040014"/>
                        <a:pt x="5682" y="1662800"/>
                        <a:pt x="0" y="1230808"/>
                      </a:cubicBezTo>
                      <a:lnTo>
                        <a:pt x="349958" y="1230808"/>
                      </a:lnTo>
                      <a:cubicBezTo>
                        <a:pt x="355601" y="1533265"/>
                        <a:pt x="517697" y="1797404"/>
                        <a:pt x="759971" y="1944015"/>
                      </a:cubicBezTo>
                      <a:close/>
                      <a:moveTo>
                        <a:pt x="763773" y="478466"/>
                      </a:moveTo>
                      <a:cubicBezTo>
                        <a:pt x="521662" y="623037"/>
                        <a:pt x="358754" y="884703"/>
                        <a:pt x="350394" y="1185090"/>
                      </a:cubicBezTo>
                      <a:lnTo>
                        <a:pt x="436" y="1185090"/>
                      </a:lnTo>
                      <a:cubicBezTo>
                        <a:pt x="8829" y="755168"/>
                        <a:pt x="242084" y="380444"/>
                        <a:pt x="587973" y="173971"/>
                      </a:cubicBezTo>
                      <a:close/>
                      <a:moveTo>
                        <a:pt x="853160" y="1782607"/>
                      </a:moveTo>
                      <a:lnTo>
                        <a:pt x="813552" y="1851210"/>
                      </a:lnTo>
                      <a:cubicBezTo>
                        <a:pt x="729964" y="1800075"/>
                        <a:pt x="657382" y="1732921"/>
                        <a:pt x="600638" y="1653520"/>
                      </a:cubicBezTo>
                      <a:lnTo>
                        <a:pt x="503345" y="1653520"/>
                      </a:lnTo>
                      <a:lnTo>
                        <a:pt x="549875" y="1573296"/>
                      </a:lnTo>
                      <a:cubicBezTo>
                        <a:pt x="493011" y="1471646"/>
                        <a:pt x="460224" y="1354942"/>
                        <a:pt x="457566" y="1230809"/>
                      </a:cubicBezTo>
                      <a:lnTo>
                        <a:pt x="538044" y="1230809"/>
                      </a:lnTo>
                      <a:cubicBezTo>
                        <a:pt x="542728" y="1464024"/>
                        <a:pt x="667247" y="1667699"/>
                        <a:pt x="853160" y="1782607"/>
                      </a:cubicBezTo>
                      <a:close/>
                      <a:moveTo>
                        <a:pt x="856963" y="639874"/>
                      </a:moveTo>
                      <a:cubicBezTo>
                        <a:pt x="671207" y="752726"/>
                        <a:pt x="545897" y="953932"/>
                        <a:pt x="538917" y="1185090"/>
                      </a:cubicBezTo>
                      <a:lnTo>
                        <a:pt x="458002" y="1185090"/>
                      </a:lnTo>
                      <a:cubicBezTo>
                        <a:pt x="461801" y="1066449"/>
                        <a:pt x="493163" y="954783"/>
                        <a:pt x="547153" y="857032"/>
                      </a:cubicBezTo>
                      <a:lnTo>
                        <a:pt x="501094" y="777255"/>
                      </a:lnTo>
                      <a:lnTo>
                        <a:pt x="596544" y="777444"/>
                      </a:lnTo>
                      <a:cubicBezTo>
                        <a:pt x="654482" y="694006"/>
                        <a:pt x="729979" y="623909"/>
                        <a:pt x="817354" y="571271"/>
                      </a:cubicBezTo>
                      <a:close/>
                      <a:moveTo>
                        <a:pt x="1565121" y="549455"/>
                      </a:moveTo>
                      <a:lnTo>
                        <a:pt x="1525515" y="618058"/>
                      </a:lnTo>
                      <a:cubicBezTo>
                        <a:pt x="1432784" y="565382"/>
                        <a:pt x="1325361" y="537114"/>
                        <a:pt x="1211334" y="537114"/>
                      </a:cubicBezTo>
                      <a:cubicBezTo>
                        <a:pt x="1097309" y="537114"/>
                        <a:pt x="989887" y="565380"/>
                        <a:pt x="897158" y="618057"/>
                      </a:cubicBezTo>
                      <a:lnTo>
                        <a:pt x="857550" y="549454"/>
                      </a:lnTo>
                      <a:cubicBezTo>
                        <a:pt x="948341" y="497410"/>
                        <a:pt x="1051839" y="466328"/>
                        <a:pt x="1162031" y="460664"/>
                      </a:cubicBezTo>
                      <a:lnTo>
                        <a:pt x="1211334" y="375658"/>
                      </a:lnTo>
                      <a:lnTo>
                        <a:pt x="1260637" y="460663"/>
                      </a:lnTo>
                      <a:cubicBezTo>
                        <a:pt x="1370831" y="466327"/>
                        <a:pt x="1474330" y="497410"/>
                        <a:pt x="1565121" y="549455"/>
                      </a:cubicBezTo>
                      <a:close/>
                      <a:moveTo>
                        <a:pt x="1568922" y="1873026"/>
                      </a:moveTo>
                      <a:cubicBezTo>
                        <a:pt x="1477445" y="1926141"/>
                        <a:pt x="1372915" y="1957951"/>
                        <a:pt x="1261527" y="1963788"/>
                      </a:cubicBezTo>
                      <a:lnTo>
                        <a:pt x="1212479" y="2048353"/>
                      </a:lnTo>
                      <a:lnTo>
                        <a:pt x="1163519" y="1963939"/>
                      </a:lnTo>
                      <a:cubicBezTo>
                        <a:pt x="1051246" y="1958402"/>
                        <a:pt x="945878" y="1926521"/>
                        <a:pt x="853749" y="1873028"/>
                      </a:cubicBezTo>
                      <a:lnTo>
                        <a:pt x="893357" y="1804425"/>
                      </a:lnTo>
                      <a:cubicBezTo>
                        <a:pt x="986968" y="1858391"/>
                        <a:pt x="1095760" y="1887430"/>
                        <a:pt x="1211334" y="1887430"/>
                      </a:cubicBezTo>
                      <a:cubicBezTo>
                        <a:pt x="1326910" y="1887429"/>
                        <a:pt x="1435703" y="1858389"/>
                        <a:pt x="1529315" y="1804423"/>
                      </a:cubicBezTo>
                      <a:close/>
                      <a:moveTo>
                        <a:pt x="1795616" y="150227"/>
                      </a:moveTo>
                      <a:lnTo>
                        <a:pt x="1618702" y="456650"/>
                      </a:lnTo>
                      <a:cubicBezTo>
                        <a:pt x="1498852" y="387305"/>
                        <a:pt x="1359455" y="349959"/>
                        <a:pt x="1211334" y="349958"/>
                      </a:cubicBezTo>
                      <a:cubicBezTo>
                        <a:pt x="1063214" y="349958"/>
                        <a:pt x="923819" y="387304"/>
                        <a:pt x="803969" y="456649"/>
                      </a:cubicBezTo>
                      <a:lnTo>
                        <a:pt x="627056" y="150226"/>
                      </a:lnTo>
                      <a:cubicBezTo>
                        <a:pt x="800213" y="54374"/>
                        <a:pt x="999424" y="1"/>
                        <a:pt x="1211335" y="0"/>
                      </a:cubicBezTo>
                      <a:cubicBezTo>
                        <a:pt x="1423247" y="0"/>
                        <a:pt x="1622459" y="54374"/>
                        <a:pt x="1795616" y="150227"/>
                      </a:cubicBezTo>
                      <a:close/>
                      <a:moveTo>
                        <a:pt x="1799311" y="2272071"/>
                      </a:moveTo>
                      <a:cubicBezTo>
                        <a:pt x="1625358" y="2369376"/>
                        <a:pt x="1424789" y="2424543"/>
                        <a:pt x="1211334" y="2424543"/>
                      </a:cubicBezTo>
                      <a:cubicBezTo>
                        <a:pt x="997881" y="2424544"/>
                        <a:pt x="797313" y="2369376"/>
                        <a:pt x="623360" y="2272071"/>
                      </a:cubicBezTo>
                      <a:lnTo>
                        <a:pt x="800168" y="1965833"/>
                      </a:lnTo>
                      <a:cubicBezTo>
                        <a:pt x="920902" y="2036454"/>
                        <a:pt x="1061665" y="2074585"/>
                        <a:pt x="1211333" y="2074585"/>
                      </a:cubicBezTo>
                      <a:cubicBezTo>
                        <a:pt x="1361005" y="2074585"/>
                        <a:pt x="1501769" y="2036453"/>
                        <a:pt x="1622503" y="1965831"/>
                      </a:cubicBezTo>
                      <a:close/>
                      <a:moveTo>
                        <a:pt x="1964666" y="1185089"/>
                      </a:moveTo>
                      <a:lnTo>
                        <a:pt x="1883753" y="1185089"/>
                      </a:lnTo>
                      <a:cubicBezTo>
                        <a:pt x="1876773" y="953931"/>
                        <a:pt x="1751463" y="752728"/>
                        <a:pt x="1565709" y="639875"/>
                      </a:cubicBezTo>
                      <a:lnTo>
                        <a:pt x="1605317" y="571274"/>
                      </a:lnTo>
                      <a:cubicBezTo>
                        <a:pt x="1691734" y="623336"/>
                        <a:pt x="1766533" y="692474"/>
                        <a:pt x="1824246" y="774692"/>
                      </a:cubicBezTo>
                      <a:lnTo>
                        <a:pt x="1925063" y="774692"/>
                      </a:lnTo>
                      <a:lnTo>
                        <a:pt x="1876356" y="858668"/>
                      </a:lnTo>
                      <a:cubicBezTo>
                        <a:pt x="1929848" y="956012"/>
                        <a:pt x="1960887" y="1067100"/>
                        <a:pt x="1964666" y="1185089"/>
                      </a:cubicBezTo>
                      <a:close/>
                      <a:moveTo>
                        <a:pt x="1965103" y="1230810"/>
                      </a:moveTo>
                      <a:cubicBezTo>
                        <a:pt x="1962485" y="1353097"/>
                        <a:pt x="1930627" y="1468176"/>
                        <a:pt x="1875129" y="1568661"/>
                      </a:cubicBezTo>
                      <a:lnTo>
                        <a:pt x="1921357" y="1649100"/>
                      </a:lnTo>
                      <a:lnTo>
                        <a:pt x="1824867" y="1649292"/>
                      </a:lnTo>
                      <a:cubicBezTo>
                        <a:pt x="1767810" y="1730578"/>
                        <a:pt x="1694160" y="1799185"/>
                        <a:pt x="1609118" y="1851208"/>
                      </a:cubicBezTo>
                      <a:lnTo>
                        <a:pt x="1569510" y="1782605"/>
                      </a:lnTo>
                      <a:cubicBezTo>
                        <a:pt x="1755423" y="1667695"/>
                        <a:pt x="1879943" y="1464023"/>
                        <a:pt x="1884623" y="1230809"/>
                      </a:cubicBezTo>
                      <a:close/>
                      <a:moveTo>
                        <a:pt x="2422233" y="1185089"/>
                      </a:moveTo>
                      <a:lnTo>
                        <a:pt x="2072275" y="1185090"/>
                      </a:lnTo>
                      <a:cubicBezTo>
                        <a:pt x="2063917" y="884702"/>
                        <a:pt x="1901008" y="623039"/>
                        <a:pt x="1658898" y="478469"/>
                      </a:cubicBezTo>
                      <a:lnTo>
                        <a:pt x="1834700" y="173971"/>
                      </a:lnTo>
                      <a:cubicBezTo>
                        <a:pt x="2180586" y="380445"/>
                        <a:pt x="2413840" y="755170"/>
                        <a:pt x="2422233" y="1185089"/>
                      </a:cubicBezTo>
                      <a:close/>
                      <a:moveTo>
                        <a:pt x="2422670" y="1230808"/>
                      </a:moveTo>
                      <a:cubicBezTo>
                        <a:pt x="2416988" y="1662798"/>
                        <a:pt x="2184565" y="2040012"/>
                        <a:pt x="1838396" y="2248327"/>
                      </a:cubicBezTo>
                      <a:lnTo>
                        <a:pt x="1662699" y="1944013"/>
                      </a:lnTo>
                      <a:cubicBezTo>
                        <a:pt x="1904974" y="1797402"/>
                        <a:pt x="2067069" y="1533266"/>
                        <a:pt x="2072711" y="1230809"/>
                      </a:cubicBezTo>
                      <a:close/>
                    </a:path>
                  </a:pathLst>
                </a:custGeom>
                <a:solidFill>
                  <a:srgbClr val="C7000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cs typeface="+mn-ea"/>
                    <a:sym typeface="+mn-lt"/>
                  </a:endParaRPr>
                </a:p>
              </p:txBody>
            </p:sp>
          </p:grpSp>
          <p:pic>
            <p:nvPicPr>
              <p:cNvPr id="53" name="图形 52" descr="灯泡和齿轮 纯色填充">
                <a:extLst>
                  <a:ext uri="{FF2B5EF4-FFF2-40B4-BE49-F238E27FC236}">
                    <a16:creationId xmlns:a16="http://schemas.microsoft.com/office/drawing/2014/main" id="{6E987F46-EBD4-9E41-8B53-F85F88F068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11643" y="3444595"/>
                <a:ext cx="786824" cy="786824"/>
              </a:xfrm>
              <a:prstGeom prst="rect">
                <a:avLst/>
              </a:prstGeom>
            </p:spPr>
          </p:pic>
        </p:grpSp>
      </p:grpSp>
    </p:spTree>
    <p:extLst>
      <p:ext uri="{BB962C8B-B14F-4D97-AF65-F5344CB8AC3E}">
        <p14:creationId xmlns:p14="http://schemas.microsoft.com/office/powerpoint/2010/main" val="3649396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402DBE6-66B5-E7A5-BECC-E361D3A243D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
                    </a14:imgEffect>
                    <a14:imgEffect>
                      <a14:saturation sat="110000"/>
                    </a14:imgEffect>
                    <a14:imgEffect>
                      <a14:brightnessContrast bright="10000" contrast="10000"/>
                    </a14:imgEffect>
                  </a14:imgLayer>
                </a14:imgProps>
              </a:ext>
            </a:extLst>
          </a:blip>
          <a:srcRect t="16380" b="47946"/>
          <a:stretch/>
        </p:blipFill>
        <p:spPr>
          <a:xfrm>
            <a:off x="0" y="0"/>
            <a:ext cx="12192000" cy="2925764"/>
          </a:xfrm>
          <a:custGeom>
            <a:avLst/>
            <a:gdLst>
              <a:gd name="connsiteX0" fmla="*/ 0 w 12192000"/>
              <a:gd name="connsiteY0" fmla="*/ 0 h 2925764"/>
              <a:gd name="connsiteX1" fmla="*/ 12192000 w 12192000"/>
              <a:gd name="connsiteY1" fmla="*/ 0 h 2925764"/>
              <a:gd name="connsiteX2" fmla="*/ 12192000 w 12192000"/>
              <a:gd name="connsiteY2" fmla="*/ 2161530 h 2925764"/>
              <a:gd name="connsiteX3" fmla="*/ 11920340 w 12192000"/>
              <a:gd name="connsiteY3" fmla="*/ 2240411 h 2925764"/>
              <a:gd name="connsiteX4" fmla="*/ 6096000 w 12192000"/>
              <a:gd name="connsiteY4" fmla="*/ 2925764 h 2925764"/>
              <a:gd name="connsiteX5" fmla="*/ 271660 w 12192000"/>
              <a:gd name="connsiteY5" fmla="*/ 2240411 h 2925764"/>
              <a:gd name="connsiteX6" fmla="*/ 0 w 12192000"/>
              <a:gd name="connsiteY6" fmla="*/ 2161530 h 292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925764">
                <a:moveTo>
                  <a:pt x="0" y="0"/>
                </a:moveTo>
                <a:lnTo>
                  <a:pt x="12192000" y="0"/>
                </a:lnTo>
                <a:lnTo>
                  <a:pt x="12192000" y="2161530"/>
                </a:lnTo>
                <a:lnTo>
                  <a:pt x="11920340" y="2240411"/>
                </a:lnTo>
                <a:cubicBezTo>
                  <a:pt x="10382026" y="2666233"/>
                  <a:pt x="8338529" y="2925764"/>
                  <a:pt x="6096000" y="2925764"/>
                </a:cubicBezTo>
                <a:cubicBezTo>
                  <a:pt x="3853472" y="2925764"/>
                  <a:pt x="1809974" y="2666233"/>
                  <a:pt x="271660" y="2240411"/>
                </a:cubicBezTo>
                <a:lnTo>
                  <a:pt x="0" y="2161530"/>
                </a:lnTo>
                <a:close/>
              </a:path>
            </a:pathLst>
          </a:custGeom>
        </p:spPr>
      </p:pic>
      <p:pic>
        <p:nvPicPr>
          <p:cNvPr id="13" name="图片 12">
            <a:extLst>
              <a:ext uri="{FF2B5EF4-FFF2-40B4-BE49-F238E27FC236}">
                <a16:creationId xmlns:a16="http://schemas.microsoft.com/office/drawing/2014/main" id="{BE188413-AE14-1C9D-38A4-3EA705DDE7C1}"/>
              </a:ext>
            </a:extLst>
          </p:cNvPr>
          <p:cNvPicPr>
            <a:picLocks noChangeAspect="1"/>
          </p:cNvPicPr>
          <p:nvPr/>
        </p:nvPicPr>
        <p:blipFill>
          <a:blip r:embed="rId5">
            <a:alphaModFix amt="15000"/>
            <a:extLst>
              <a:ext uri="{BEBA8EAE-BF5A-486C-A8C5-ECC9F3942E4B}">
                <a14:imgProps xmlns:a14="http://schemas.microsoft.com/office/drawing/2010/main">
                  <a14:imgLayer r:embed="rId4">
                    <a14:imgEffect>
                      <a14:saturation sat="0"/>
                    </a14:imgEffect>
                  </a14:imgLayer>
                </a14:imgProps>
              </a:ext>
            </a:extLst>
          </a:blip>
          <a:srcRect t="42736"/>
          <a:stretch/>
        </p:blipFill>
        <p:spPr>
          <a:xfrm>
            <a:off x="0" y="2161530"/>
            <a:ext cx="12192000" cy="4696470"/>
          </a:xfrm>
          <a:custGeom>
            <a:avLst/>
            <a:gdLst>
              <a:gd name="connsiteX0" fmla="*/ 0 w 12192000"/>
              <a:gd name="connsiteY0" fmla="*/ 0 h 4696470"/>
              <a:gd name="connsiteX1" fmla="*/ 271660 w 12192000"/>
              <a:gd name="connsiteY1" fmla="*/ 78881 h 4696470"/>
              <a:gd name="connsiteX2" fmla="*/ 6096000 w 12192000"/>
              <a:gd name="connsiteY2" fmla="*/ 764234 h 4696470"/>
              <a:gd name="connsiteX3" fmla="*/ 11920340 w 12192000"/>
              <a:gd name="connsiteY3" fmla="*/ 78881 h 4696470"/>
              <a:gd name="connsiteX4" fmla="*/ 12192000 w 12192000"/>
              <a:gd name="connsiteY4" fmla="*/ 0 h 4696470"/>
              <a:gd name="connsiteX5" fmla="*/ 12192000 w 12192000"/>
              <a:gd name="connsiteY5" fmla="*/ 4696470 h 4696470"/>
              <a:gd name="connsiteX6" fmla="*/ 0 w 12192000"/>
              <a:gd name="connsiteY6" fmla="*/ 4696470 h 4696470"/>
              <a:gd name="connsiteX7" fmla="*/ 0 w 12192000"/>
              <a:gd name="connsiteY7" fmla="*/ 0 h 4696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696470">
                <a:moveTo>
                  <a:pt x="0" y="0"/>
                </a:moveTo>
                <a:lnTo>
                  <a:pt x="271660" y="78881"/>
                </a:lnTo>
                <a:cubicBezTo>
                  <a:pt x="1809974" y="504703"/>
                  <a:pt x="3853472" y="764234"/>
                  <a:pt x="6096000" y="764234"/>
                </a:cubicBezTo>
                <a:cubicBezTo>
                  <a:pt x="8338529" y="764234"/>
                  <a:pt x="10382026" y="504703"/>
                  <a:pt x="11920340" y="78881"/>
                </a:cubicBezTo>
                <a:lnTo>
                  <a:pt x="12192000" y="0"/>
                </a:lnTo>
                <a:lnTo>
                  <a:pt x="12192000" y="4696470"/>
                </a:lnTo>
                <a:lnTo>
                  <a:pt x="0" y="4696470"/>
                </a:lnTo>
                <a:lnTo>
                  <a:pt x="0" y="0"/>
                </a:lnTo>
                <a:close/>
              </a:path>
            </a:pathLst>
          </a:custGeom>
        </p:spPr>
      </p:pic>
      <p:sp>
        <p:nvSpPr>
          <p:cNvPr id="16" name="任意多边形: 形状 15">
            <a:extLst>
              <a:ext uri="{FF2B5EF4-FFF2-40B4-BE49-F238E27FC236}">
                <a16:creationId xmlns:a16="http://schemas.microsoft.com/office/drawing/2014/main" id="{1BE110F3-004E-8630-EA6B-91CF9C41DB4D}"/>
              </a:ext>
            </a:extLst>
          </p:cNvPr>
          <p:cNvSpPr/>
          <p:nvPr/>
        </p:nvSpPr>
        <p:spPr>
          <a:xfrm>
            <a:off x="-16" y="-10692"/>
            <a:ext cx="12192000" cy="3148129"/>
          </a:xfrm>
          <a:custGeom>
            <a:avLst/>
            <a:gdLst>
              <a:gd name="connsiteX0" fmla="*/ 0 w 12192000"/>
              <a:gd name="connsiteY0" fmla="*/ 0 h 3820891"/>
              <a:gd name="connsiteX1" fmla="*/ 12192000 w 12192000"/>
              <a:gd name="connsiteY1" fmla="*/ 0 h 3820891"/>
              <a:gd name="connsiteX2" fmla="*/ 12192000 w 12192000"/>
              <a:gd name="connsiteY2" fmla="*/ 2822842 h 3820891"/>
              <a:gd name="connsiteX3" fmla="*/ 11920340 w 12192000"/>
              <a:gd name="connsiteY3" fmla="*/ 2925857 h 3820891"/>
              <a:gd name="connsiteX4" fmla="*/ 6096000 w 12192000"/>
              <a:gd name="connsiteY4" fmla="*/ 3820891 h 3820891"/>
              <a:gd name="connsiteX5" fmla="*/ 271660 w 12192000"/>
              <a:gd name="connsiteY5" fmla="*/ 2925857 h 3820891"/>
              <a:gd name="connsiteX6" fmla="*/ 0 w 12192000"/>
              <a:gd name="connsiteY6" fmla="*/ 2822842 h 382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820891">
                <a:moveTo>
                  <a:pt x="0" y="0"/>
                </a:moveTo>
                <a:lnTo>
                  <a:pt x="12192000" y="0"/>
                </a:lnTo>
                <a:lnTo>
                  <a:pt x="12192000" y="2822842"/>
                </a:lnTo>
                <a:lnTo>
                  <a:pt x="11920340" y="2925857"/>
                </a:lnTo>
                <a:cubicBezTo>
                  <a:pt x="10382026" y="3481957"/>
                  <a:pt x="8338529" y="3820891"/>
                  <a:pt x="6096000" y="3820891"/>
                </a:cubicBezTo>
                <a:cubicBezTo>
                  <a:pt x="3853472" y="3820891"/>
                  <a:pt x="1809974" y="3481957"/>
                  <a:pt x="271660" y="2925857"/>
                </a:cubicBezTo>
                <a:lnTo>
                  <a:pt x="0" y="2822842"/>
                </a:lnTo>
                <a:close/>
              </a:path>
            </a:pathLst>
          </a:custGeom>
          <a:solidFill>
            <a:srgbClr val="9B1321">
              <a:alpha val="4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5" name="任意多边形: 形状 24">
            <a:extLst>
              <a:ext uri="{FF2B5EF4-FFF2-40B4-BE49-F238E27FC236}">
                <a16:creationId xmlns:a16="http://schemas.microsoft.com/office/drawing/2014/main" id="{0A0975F1-0BEC-3FED-9554-8291328C0F7E}"/>
              </a:ext>
            </a:extLst>
          </p:cNvPr>
          <p:cNvSpPr/>
          <p:nvPr/>
        </p:nvSpPr>
        <p:spPr>
          <a:xfrm>
            <a:off x="-4" y="-6031"/>
            <a:ext cx="12192000" cy="2161531"/>
          </a:xfrm>
          <a:custGeom>
            <a:avLst/>
            <a:gdLst>
              <a:gd name="connsiteX0" fmla="*/ 0 w 12192000"/>
              <a:gd name="connsiteY0" fmla="*/ 0 h 2161531"/>
              <a:gd name="connsiteX1" fmla="*/ 12192000 w 12192000"/>
              <a:gd name="connsiteY1" fmla="*/ 0 h 2161531"/>
              <a:gd name="connsiteX2" fmla="*/ 12192000 w 12192000"/>
              <a:gd name="connsiteY2" fmla="*/ 2161530 h 2161531"/>
              <a:gd name="connsiteX3" fmla="*/ 12191996 w 12192000"/>
              <a:gd name="connsiteY3" fmla="*/ 2161531 h 2161531"/>
              <a:gd name="connsiteX4" fmla="*/ 12191996 w 12192000"/>
              <a:gd name="connsiteY4" fmla="*/ 8413 h 2161531"/>
              <a:gd name="connsiteX5" fmla="*/ 0 w 12192000"/>
              <a:gd name="connsiteY5" fmla="*/ 8413 h 216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161531">
                <a:moveTo>
                  <a:pt x="0" y="0"/>
                </a:moveTo>
                <a:lnTo>
                  <a:pt x="12192000" y="0"/>
                </a:lnTo>
                <a:lnTo>
                  <a:pt x="12192000" y="2161530"/>
                </a:lnTo>
                <a:lnTo>
                  <a:pt x="12191996" y="2161531"/>
                </a:lnTo>
                <a:lnTo>
                  <a:pt x="12191996" y="8413"/>
                </a:lnTo>
                <a:lnTo>
                  <a:pt x="0" y="8413"/>
                </a:lnTo>
                <a:close/>
              </a:path>
            </a:pathLst>
          </a:custGeom>
          <a:solidFill>
            <a:srgbClr val="9B1321">
              <a:alpha val="69804"/>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21" name="文本框 20">
            <a:extLst>
              <a:ext uri="{FF2B5EF4-FFF2-40B4-BE49-F238E27FC236}">
                <a16:creationId xmlns:a16="http://schemas.microsoft.com/office/drawing/2014/main" id="{4F88E630-5D7D-FCB1-1E90-77C5F74030C8}"/>
              </a:ext>
            </a:extLst>
          </p:cNvPr>
          <p:cNvSpPr txBox="1"/>
          <p:nvPr/>
        </p:nvSpPr>
        <p:spPr>
          <a:xfrm>
            <a:off x="327257" y="3355262"/>
            <a:ext cx="11537483" cy="835998"/>
          </a:xfrm>
          <a:prstGeom prst="rect">
            <a:avLst/>
          </a:prstGeom>
          <a:noFill/>
        </p:spPr>
        <p:txBody>
          <a:bodyPr wrap="square" lIns="0" rIns="0" rtlCol="0">
            <a:spAutoFit/>
          </a:bodyPr>
          <a:lstStyle/>
          <a:p>
            <a:pPr marR="0" indent="0" algn="ctr" defTabSz="914400" fontAlgn="auto">
              <a:lnSpc>
                <a:spcPct val="120000"/>
              </a:lnSpc>
              <a:spcBef>
                <a:spcPts val="0"/>
              </a:spcBef>
              <a:spcAft>
                <a:spcPts val="0"/>
              </a:spcAft>
              <a:buClrTx/>
              <a:buSzTx/>
              <a:buFontTx/>
              <a:buNone/>
              <a:defRPr/>
            </a:pPr>
            <a:r>
              <a:rPr kumimoji="0" lang="zh-CN" altLang="en-US" sz="4400" b="1" i="0" kern="1200" cap="none" spc="0" normalizeH="0" baseline="0" noProof="0" dirty="0">
                <a:latin typeface="微软雅黑" panose="020B0503020204020204" pitchFamily="34" charset="-122"/>
                <a:ea typeface="微软雅黑" panose="020B0503020204020204" pitchFamily="34" charset="-122"/>
              </a:rPr>
              <a:t>谢谢，请老师批评指正！</a:t>
            </a:r>
          </a:p>
        </p:txBody>
      </p:sp>
      <p:sp>
        <p:nvSpPr>
          <p:cNvPr id="22" name="矩形: 圆角 21">
            <a:extLst>
              <a:ext uri="{FF2B5EF4-FFF2-40B4-BE49-F238E27FC236}">
                <a16:creationId xmlns:a16="http://schemas.microsoft.com/office/drawing/2014/main" id="{86368896-832C-CED0-A7B2-1AFE1E7EB9F8}"/>
              </a:ext>
            </a:extLst>
          </p:cNvPr>
          <p:cNvSpPr/>
          <p:nvPr/>
        </p:nvSpPr>
        <p:spPr>
          <a:xfrm>
            <a:off x="4803629" y="5443839"/>
            <a:ext cx="2584738" cy="448004"/>
          </a:xfrm>
          <a:prstGeom prst="roundRect">
            <a:avLst>
              <a:gd name="adj" fmla="val 50000"/>
            </a:avLst>
          </a:prstGeom>
          <a:gradFill>
            <a:gsLst>
              <a:gs pos="0">
                <a:srgbClr val="C70003">
                  <a:lumMod val="80000"/>
                </a:srgbClr>
              </a:gs>
              <a:gs pos="100000">
                <a:srgbClr val="9B1321">
                  <a:lumMod val="80000"/>
                </a:srgbClr>
              </a:gs>
            </a:gsLst>
            <a:lin ang="0" scaled="1"/>
          </a:gra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200" b="1" kern="0" dirty="0">
                <a:solidFill>
                  <a:prstClr val="white"/>
                </a:solidFill>
                <a:latin typeface="Arial" panose="020B0604020202020204"/>
                <a:ea typeface="微软雅黑" panose="020B0503020204020204" pitchFamily="34" charset="-122"/>
              </a:rPr>
              <a:t>汇报人：王若极</a:t>
            </a:r>
            <a:endParaRPr kumimoji="0" lang="zh-CN" altLang="en-US" sz="2200" b="1"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23" name="矩形: 圆角 22">
            <a:extLst>
              <a:ext uri="{FF2B5EF4-FFF2-40B4-BE49-F238E27FC236}">
                <a16:creationId xmlns:a16="http://schemas.microsoft.com/office/drawing/2014/main" id="{378B1130-671C-DB19-E0D5-6B1E7ABB46FF}"/>
              </a:ext>
            </a:extLst>
          </p:cNvPr>
          <p:cNvSpPr/>
          <p:nvPr/>
        </p:nvSpPr>
        <p:spPr>
          <a:xfrm>
            <a:off x="3157007" y="6246127"/>
            <a:ext cx="5877984" cy="404740"/>
          </a:xfrm>
          <a:prstGeom prst="roundRect">
            <a:avLst>
              <a:gd name="adj" fmla="val 50000"/>
            </a:avLst>
          </a:prstGeom>
          <a:no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2024</a:t>
            </a:r>
            <a:r>
              <a:rPr kumimoji="0" lang="zh-CN" altLang="en-US"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年</a:t>
            </a:r>
            <a:r>
              <a:rPr kumimoji="0" lang="en-US" altLang="zh-CN"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10</a:t>
            </a:r>
            <a:r>
              <a:rPr kumimoji="0" lang="zh-CN" altLang="en-US"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月</a:t>
            </a:r>
            <a:r>
              <a:rPr lang="en-US" altLang="zh-CN" kern="0" dirty="0">
                <a:latin typeface="微软雅黑" panose="020B0503020204020204" pitchFamily="34" charset="-122"/>
                <a:ea typeface="微软雅黑" panose="020B0503020204020204" pitchFamily="34" charset="-122"/>
              </a:rPr>
              <a:t>9</a:t>
            </a:r>
            <a:r>
              <a:rPr kumimoji="0" lang="zh-CN" altLang="en-US"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日</a:t>
            </a:r>
          </a:p>
        </p:txBody>
      </p:sp>
      <p:sp>
        <p:nvSpPr>
          <p:cNvPr id="24" name="任意多边形: 形状 23">
            <a:extLst>
              <a:ext uri="{FF2B5EF4-FFF2-40B4-BE49-F238E27FC236}">
                <a16:creationId xmlns:a16="http://schemas.microsoft.com/office/drawing/2014/main" id="{B887A6DC-E891-2F41-822B-D85DCAB981C6}"/>
              </a:ext>
            </a:extLst>
          </p:cNvPr>
          <p:cNvSpPr/>
          <p:nvPr/>
        </p:nvSpPr>
        <p:spPr>
          <a:xfrm>
            <a:off x="-8" y="6833"/>
            <a:ext cx="12192000" cy="2925764"/>
          </a:xfrm>
          <a:custGeom>
            <a:avLst/>
            <a:gdLst>
              <a:gd name="connsiteX0" fmla="*/ 0 w 12192000"/>
              <a:gd name="connsiteY0" fmla="*/ 0 h 3820891"/>
              <a:gd name="connsiteX1" fmla="*/ 12192000 w 12192000"/>
              <a:gd name="connsiteY1" fmla="*/ 0 h 3820891"/>
              <a:gd name="connsiteX2" fmla="*/ 12192000 w 12192000"/>
              <a:gd name="connsiteY2" fmla="*/ 2822842 h 3820891"/>
              <a:gd name="connsiteX3" fmla="*/ 11920340 w 12192000"/>
              <a:gd name="connsiteY3" fmla="*/ 2925857 h 3820891"/>
              <a:gd name="connsiteX4" fmla="*/ 6096000 w 12192000"/>
              <a:gd name="connsiteY4" fmla="*/ 3820891 h 3820891"/>
              <a:gd name="connsiteX5" fmla="*/ 271660 w 12192000"/>
              <a:gd name="connsiteY5" fmla="*/ 2925857 h 3820891"/>
              <a:gd name="connsiteX6" fmla="*/ 0 w 12192000"/>
              <a:gd name="connsiteY6" fmla="*/ 2822842 h 382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820891">
                <a:moveTo>
                  <a:pt x="0" y="0"/>
                </a:moveTo>
                <a:lnTo>
                  <a:pt x="12192000" y="0"/>
                </a:lnTo>
                <a:lnTo>
                  <a:pt x="12192000" y="2822842"/>
                </a:lnTo>
                <a:lnTo>
                  <a:pt x="11920340" y="2925857"/>
                </a:lnTo>
                <a:cubicBezTo>
                  <a:pt x="10382026" y="3481957"/>
                  <a:pt x="8338529" y="3820891"/>
                  <a:pt x="6096000" y="3820891"/>
                </a:cubicBezTo>
                <a:cubicBezTo>
                  <a:pt x="3853472" y="3820891"/>
                  <a:pt x="1809974" y="3481957"/>
                  <a:pt x="271660" y="2925857"/>
                </a:cubicBezTo>
                <a:lnTo>
                  <a:pt x="0" y="2822842"/>
                </a:lnTo>
                <a:close/>
              </a:path>
            </a:pathLst>
          </a:custGeom>
          <a:solidFill>
            <a:srgbClr val="9B1321">
              <a:alpha val="69804"/>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pic>
        <p:nvPicPr>
          <p:cNvPr id="18" name="图片 17">
            <a:extLst>
              <a:ext uri="{FF2B5EF4-FFF2-40B4-BE49-F238E27FC236}">
                <a16:creationId xmlns:a16="http://schemas.microsoft.com/office/drawing/2014/main" id="{7B805F91-BE1E-7DD7-26A8-CE5CFD1C560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324" b="97457" l="9851" r="93035">
                        <a14:foregroundMark x1="18408" y1="32948" x2="18408" y2="32948"/>
                        <a14:foregroundMark x1="37413" y1="92948" x2="62388" y2="94220"/>
                        <a14:foregroundMark x1="62388" y1="94220" x2="71343" y2="93757"/>
                        <a14:foregroundMark x1="55721" y1="97457" x2="55721" y2="97457"/>
                        <a14:foregroundMark x1="90448" y1="35145" x2="93134" y2="49364"/>
                        <a14:foregroundMark x1="93134" y1="49364" x2="89453" y2="69942"/>
                        <a14:foregroundMark x1="89453" y1="69942" x2="88856" y2="71445"/>
                        <a14:foregroundMark x1="40299" y1="10173" x2="54428" y2="8324"/>
                        <a14:foregroundMark x1="54428" y1="8324" x2="67861" y2="9595"/>
                      </a14:backgroundRemoval>
                    </a14:imgEffect>
                  </a14:imgLayer>
                </a14:imgProps>
              </a:ext>
            </a:extLst>
          </a:blip>
          <a:stretch>
            <a:fillRect/>
          </a:stretch>
        </p:blipFill>
        <p:spPr>
          <a:xfrm>
            <a:off x="103509" y="220799"/>
            <a:ext cx="1012182" cy="871182"/>
          </a:xfrm>
          <a:prstGeom prst="rect">
            <a:avLst/>
          </a:prstGeom>
        </p:spPr>
      </p:pic>
      <p:pic>
        <p:nvPicPr>
          <p:cNvPr id="20" name="图片 19">
            <a:extLst>
              <a:ext uri="{FF2B5EF4-FFF2-40B4-BE49-F238E27FC236}">
                <a16:creationId xmlns:a16="http://schemas.microsoft.com/office/drawing/2014/main" id="{26A8FDF1-5B7E-684E-9420-90FB9338983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809" b="89713" l="9163" r="90443">
                        <a14:foregroundMark x1="22857" y1="44498" x2="22857" y2="44498"/>
                        <a14:foregroundMark x1="25419" y1="72967" x2="25419" y2="72967"/>
                        <a14:foregroundMark x1="18916" y1="65072" x2="18916" y2="65072"/>
                        <a14:foregroundMark x1="9261" y1="82057" x2="9261" y2="82057"/>
                        <a14:foregroundMark x1="37537" y1="45933" x2="37537" y2="45933"/>
                        <a14:foregroundMark x1="42956" y1="51914" x2="42956" y2="51914"/>
                        <a14:foregroundMark x1="47685" y1="51914" x2="47685" y2="51914"/>
                        <a14:foregroundMark x1="60099" y1="54785" x2="60099" y2="54785"/>
                        <a14:foregroundMark x1="64532" y1="64354" x2="64532" y2="64354"/>
                        <a14:foregroundMark x1="72020" y1="57416" x2="72020" y2="57416"/>
                        <a14:foregroundMark x1="61675" y1="59569" x2="61675" y2="59569"/>
                        <a14:foregroundMark x1="83941" y1="53110" x2="83941" y2="53110"/>
                        <a14:foregroundMark x1="84039" y1="38038" x2="84039" y2="38038"/>
                        <a14:foregroundMark x1="80394" y1="45215" x2="80394" y2="45215"/>
                        <a14:foregroundMark x1="77734" y1="42584" x2="77734" y2="42584"/>
                        <a14:foregroundMark x1="80690" y1="44498" x2="80690" y2="44498"/>
                        <a14:foregroundMark x1="82660" y1="53828" x2="82660" y2="53828"/>
                        <a14:foregroundMark x1="82660" y1="54067" x2="84236" y2="52632"/>
                        <a14:foregroundMark x1="78128" y1="79665" x2="77438" y2="77033"/>
                        <a14:foregroundMark x1="89064" y1="23445" x2="90443" y2="18182"/>
                        <a14:foregroundMark x1="79015" y1="32536" x2="76946" y2="27273"/>
                      </a14:backgroundRemoval>
                    </a14:imgEffect>
                  </a14:imgLayer>
                </a14:imgProps>
              </a:ext>
            </a:extLst>
          </a:blip>
          <a:stretch>
            <a:fillRect/>
          </a:stretch>
        </p:blipFill>
        <p:spPr>
          <a:xfrm>
            <a:off x="1115691" y="307822"/>
            <a:ext cx="1692804" cy="697135"/>
          </a:xfrm>
          <a:prstGeom prst="rect">
            <a:avLst/>
          </a:prstGeom>
        </p:spPr>
      </p:pic>
    </p:spTree>
    <p:extLst>
      <p:ext uri="{BB962C8B-B14F-4D97-AF65-F5344CB8AC3E}">
        <p14:creationId xmlns:p14="http://schemas.microsoft.com/office/powerpoint/2010/main" val="2879225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402DBE6-66B5-E7A5-BECC-E361D3A243D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
                    </a14:imgEffect>
                    <a14:imgEffect>
                      <a14:saturation sat="110000"/>
                    </a14:imgEffect>
                    <a14:imgEffect>
                      <a14:brightnessContrast bright="10000" contrast="10000"/>
                    </a14:imgEffect>
                  </a14:imgLayer>
                </a14:imgProps>
              </a:ext>
            </a:extLst>
          </a:blip>
          <a:srcRect t="16380" b="47946"/>
          <a:stretch/>
        </p:blipFill>
        <p:spPr>
          <a:xfrm>
            <a:off x="0" y="0"/>
            <a:ext cx="12192000" cy="2925764"/>
          </a:xfrm>
          <a:custGeom>
            <a:avLst/>
            <a:gdLst>
              <a:gd name="connsiteX0" fmla="*/ 0 w 12192000"/>
              <a:gd name="connsiteY0" fmla="*/ 0 h 2925764"/>
              <a:gd name="connsiteX1" fmla="*/ 12192000 w 12192000"/>
              <a:gd name="connsiteY1" fmla="*/ 0 h 2925764"/>
              <a:gd name="connsiteX2" fmla="*/ 12192000 w 12192000"/>
              <a:gd name="connsiteY2" fmla="*/ 2161530 h 2925764"/>
              <a:gd name="connsiteX3" fmla="*/ 11920340 w 12192000"/>
              <a:gd name="connsiteY3" fmla="*/ 2240411 h 2925764"/>
              <a:gd name="connsiteX4" fmla="*/ 6096000 w 12192000"/>
              <a:gd name="connsiteY4" fmla="*/ 2925764 h 2925764"/>
              <a:gd name="connsiteX5" fmla="*/ 271660 w 12192000"/>
              <a:gd name="connsiteY5" fmla="*/ 2240411 h 2925764"/>
              <a:gd name="connsiteX6" fmla="*/ 0 w 12192000"/>
              <a:gd name="connsiteY6" fmla="*/ 2161530 h 292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925764">
                <a:moveTo>
                  <a:pt x="0" y="0"/>
                </a:moveTo>
                <a:lnTo>
                  <a:pt x="12192000" y="0"/>
                </a:lnTo>
                <a:lnTo>
                  <a:pt x="12192000" y="2161530"/>
                </a:lnTo>
                <a:lnTo>
                  <a:pt x="11920340" y="2240411"/>
                </a:lnTo>
                <a:cubicBezTo>
                  <a:pt x="10382026" y="2666233"/>
                  <a:pt x="8338529" y="2925764"/>
                  <a:pt x="6096000" y="2925764"/>
                </a:cubicBezTo>
                <a:cubicBezTo>
                  <a:pt x="3853472" y="2925764"/>
                  <a:pt x="1809974" y="2666233"/>
                  <a:pt x="271660" y="2240411"/>
                </a:cubicBezTo>
                <a:lnTo>
                  <a:pt x="0" y="2161530"/>
                </a:lnTo>
                <a:close/>
              </a:path>
            </a:pathLst>
          </a:custGeom>
        </p:spPr>
      </p:pic>
      <p:pic>
        <p:nvPicPr>
          <p:cNvPr id="13" name="图片 12">
            <a:extLst>
              <a:ext uri="{FF2B5EF4-FFF2-40B4-BE49-F238E27FC236}">
                <a16:creationId xmlns:a16="http://schemas.microsoft.com/office/drawing/2014/main" id="{BE188413-AE14-1C9D-38A4-3EA705DDE7C1}"/>
              </a:ext>
            </a:extLst>
          </p:cNvPr>
          <p:cNvPicPr>
            <a:picLocks noChangeAspect="1"/>
          </p:cNvPicPr>
          <p:nvPr/>
        </p:nvPicPr>
        <p:blipFill>
          <a:blip r:embed="rId4">
            <a:alphaModFix amt="15000"/>
            <a:extLst>
              <a:ext uri="{BEBA8EAE-BF5A-486C-A8C5-ECC9F3942E4B}">
                <a14:imgProps xmlns:a14="http://schemas.microsoft.com/office/drawing/2010/main">
                  <a14:imgLayer r:embed="rId3">
                    <a14:imgEffect>
                      <a14:saturation sat="0"/>
                    </a14:imgEffect>
                  </a14:imgLayer>
                </a14:imgProps>
              </a:ext>
            </a:extLst>
          </a:blip>
          <a:srcRect t="42736"/>
          <a:stretch/>
        </p:blipFill>
        <p:spPr>
          <a:xfrm>
            <a:off x="0" y="2161530"/>
            <a:ext cx="12192000" cy="4696470"/>
          </a:xfrm>
          <a:custGeom>
            <a:avLst/>
            <a:gdLst>
              <a:gd name="connsiteX0" fmla="*/ 0 w 12192000"/>
              <a:gd name="connsiteY0" fmla="*/ 0 h 4696470"/>
              <a:gd name="connsiteX1" fmla="*/ 271660 w 12192000"/>
              <a:gd name="connsiteY1" fmla="*/ 78881 h 4696470"/>
              <a:gd name="connsiteX2" fmla="*/ 6096000 w 12192000"/>
              <a:gd name="connsiteY2" fmla="*/ 764234 h 4696470"/>
              <a:gd name="connsiteX3" fmla="*/ 11920340 w 12192000"/>
              <a:gd name="connsiteY3" fmla="*/ 78881 h 4696470"/>
              <a:gd name="connsiteX4" fmla="*/ 12192000 w 12192000"/>
              <a:gd name="connsiteY4" fmla="*/ 0 h 4696470"/>
              <a:gd name="connsiteX5" fmla="*/ 12192000 w 12192000"/>
              <a:gd name="connsiteY5" fmla="*/ 4696470 h 4696470"/>
              <a:gd name="connsiteX6" fmla="*/ 0 w 12192000"/>
              <a:gd name="connsiteY6" fmla="*/ 4696470 h 4696470"/>
              <a:gd name="connsiteX7" fmla="*/ 0 w 12192000"/>
              <a:gd name="connsiteY7" fmla="*/ 0 h 4696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696470">
                <a:moveTo>
                  <a:pt x="0" y="0"/>
                </a:moveTo>
                <a:lnTo>
                  <a:pt x="271660" y="78881"/>
                </a:lnTo>
                <a:cubicBezTo>
                  <a:pt x="1809974" y="504703"/>
                  <a:pt x="3853472" y="764234"/>
                  <a:pt x="6096000" y="764234"/>
                </a:cubicBezTo>
                <a:cubicBezTo>
                  <a:pt x="8338529" y="764234"/>
                  <a:pt x="10382026" y="504703"/>
                  <a:pt x="11920340" y="78881"/>
                </a:cubicBezTo>
                <a:lnTo>
                  <a:pt x="12192000" y="0"/>
                </a:lnTo>
                <a:lnTo>
                  <a:pt x="12192000" y="4696470"/>
                </a:lnTo>
                <a:lnTo>
                  <a:pt x="0" y="4696470"/>
                </a:lnTo>
                <a:lnTo>
                  <a:pt x="0" y="0"/>
                </a:lnTo>
                <a:close/>
              </a:path>
            </a:pathLst>
          </a:custGeom>
        </p:spPr>
      </p:pic>
      <p:sp>
        <p:nvSpPr>
          <p:cNvPr id="16" name="任意多边形: 形状 15">
            <a:extLst>
              <a:ext uri="{FF2B5EF4-FFF2-40B4-BE49-F238E27FC236}">
                <a16:creationId xmlns:a16="http://schemas.microsoft.com/office/drawing/2014/main" id="{1BE110F3-004E-8630-EA6B-91CF9C41DB4D}"/>
              </a:ext>
            </a:extLst>
          </p:cNvPr>
          <p:cNvSpPr/>
          <p:nvPr/>
        </p:nvSpPr>
        <p:spPr>
          <a:xfrm>
            <a:off x="-16" y="-10692"/>
            <a:ext cx="12192000" cy="3148129"/>
          </a:xfrm>
          <a:custGeom>
            <a:avLst/>
            <a:gdLst>
              <a:gd name="connsiteX0" fmla="*/ 0 w 12192000"/>
              <a:gd name="connsiteY0" fmla="*/ 0 h 3820891"/>
              <a:gd name="connsiteX1" fmla="*/ 12192000 w 12192000"/>
              <a:gd name="connsiteY1" fmla="*/ 0 h 3820891"/>
              <a:gd name="connsiteX2" fmla="*/ 12192000 w 12192000"/>
              <a:gd name="connsiteY2" fmla="*/ 2822842 h 3820891"/>
              <a:gd name="connsiteX3" fmla="*/ 11920340 w 12192000"/>
              <a:gd name="connsiteY3" fmla="*/ 2925857 h 3820891"/>
              <a:gd name="connsiteX4" fmla="*/ 6096000 w 12192000"/>
              <a:gd name="connsiteY4" fmla="*/ 3820891 h 3820891"/>
              <a:gd name="connsiteX5" fmla="*/ 271660 w 12192000"/>
              <a:gd name="connsiteY5" fmla="*/ 2925857 h 3820891"/>
              <a:gd name="connsiteX6" fmla="*/ 0 w 12192000"/>
              <a:gd name="connsiteY6" fmla="*/ 2822842 h 382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820891">
                <a:moveTo>
                  <a:pt x="0" y="0"/>
                </a:moveTo>
                <a:lnTo>
                  <a:pt x="12192000" y="0"/>
                </a:lnTo>
                <a:lnTo>
                  <a:pt x="12192000" y="2822842"/>
                </a:lnTo>
                <a:lnTo>
                  <a:pt x="11920340" y="2925857"/>
                </a:lnTo>
                <a:cubicBezTo>
                  <a:pt x="10382026" y="3481957"/>
                  <a:pt x="8338529" y="3820891"/>
                  <a:pt x="6096000" y="3820891"/>
                </a:cubicBezTo>
                <a:cubicBezTo>
                  <a:pt x="3853472" y="3820891"/>
                  <a:pt x="1809974" y="3481957"/>
                  <a:pt x="271660" y="2925857"/>
                </a:cubicBezTo>
                <a:lnTo>
                  <a:pt x="0" y="2822842"/>
                </a:lnTo>
                <a:close/>
              </a:path>
            </a:pathLst>
          </a:custGeom>
          <a:solidFill>
            <a:srgbClr val="9B1321">
              <a:alpha val="4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5" name="任意多边形: 形状 24">
            <a:extLst>
              <a:ext uri="{FF2B5EF4-FFF2-40B4-BE49-F238E27FC236}">
                <a16:creationId xmlns:a16="http://schemas.microsoft.com/office/drawing/2014/main" id="{0A0975F1-0BEC-3FED-9554-8291328C0F7E}"/>
              </a:ext>
            </a:extLst>
          </p:cNvPr>
          <p:cNvSpPr/>
          <p:nvPr/>
        </p:nvSpPr>
        <p:spPr>
          <a:xfrm>
            <a:off x="-4" y="-6031"/>
            <a:ext cx="12192000" cy="2161531"/>
          </a:xfrm>
          <a:custGeom>
            <a:avLst/>
            <a:gdLst>
              <a:gd name="connsiteX0" fmla="*/ 0 w 12192000"/>
              <a:gd name="connsiteY0" fmla="*/ 0 h 2161531"/>
              <a:gd name="connsiteX1" fmla="*/ 12192000 w 12192000"/>
              <a:gd name="connsiteY1" fmla="*/ 0 h 2161531"/>
              <a:gd name="connsiteX2" fmla="*/ 12192000 w 12192000"/>
              <a:gd name="connsiteY2" fmla="*/ 2161530 h 2161531"/>
              <a:gd name="connsiteX3" fmla="*/ 12191996 w 12192000"/>
              <a:gd name="connsiteY3" fmla="*/ 2161531 h 2161531"/>
              <a:gd name="connsiteX4" fmla="*/ 12191996 w 12192000"/>
              <a:gd name="connsiteY4" fmla="*/ 8413 h 2161531"/>
              <a:gd name="connsiteX5" fmla="*/ 0 w 12192000"/>
              <a:gd name="connsiteY5" fmla="*/ 8413 h 216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161531">
                <a:moveTo>
                  <a:pt x="0" y="0"/>
                </a:moveTo>
                <a:lnTo>
                  <a:pt x="12192000" y="0"/>
                </a:lnTo>
                <a:lnTo>
                  <a:pt x="12192000" y="2161530"/>
                </a:lnTo>
                <a:lnTo>
                  <a:pt x="12191996" y="2161531"/>
                </a:lnTo>
                <a:lnTo>
                  <a:pt x="12191996" y="8413"/>
                </a:lnTo>
                <a:lnTo>
                  <a:pt x="0" y="8413"/>
                </a:lnTo>
                <a:close/>
              </a:path>
            </a:pathLst>
          </a:custGeom>
          <a:solidFill>
            <a:srgbClr val="9B1321">
              <a:alpha val="69804"/>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21" name="文本框 20">
            <a:extLst>
              <a:ext uri="{FF2B5EF4-FFF2-40B4-BE49-F238E27FC236}">
                <a16:creationId xmlns:a16="http://schemas.microsoft.com/office/drawing/2014/main" id="{4F88E630-5D7D-FCB1-1E90-77C5F74030C8}"/>
              </a:ext>
            </a:extLst>
          </p:cNvPr>
          <p:cNvSpPr txBox="1"/>
          <p:nvPr/>
        </p:nvSpPr>
        <p:spPr>
          <a:xfrm>
            <a:off x="327257" y="3355262"/>
            <a:ext cx="11537483" cy="835998"/>
          </a:xfrm>
          <a:prstGeom prst="rect">
            <a:avLst/>
          </a:prstGeom>
          <a:noFill/>
        </p:spPr>
        <p:txBody>
          <a:bodyPr wrap="square" lIns="0" rIns="0" rtlCol="0">
            <a:spAutoFit/>
          </a:bodyPr>
          <a:lstStyle/>
          <a:p>
            <a:pPr marR="0" indent="0" algn="ctr" defTabSz="914400" fontAlgn="auto">
              <a:lnSpc>
                <a:spcPct val="120000"/>
              </a:lnSpc>
              <a:spcBef>
                <a:spcPts val="0"/>
              </a:spcBef>
              <a:spcAft>
                <a:spcPts val="0"/>
              </a:spcAft>
              <a:buClrTx/>
              <a:buSzTx/>
              <a:buFontTx/>
              <a:buNone/>
              <a:defRPr/>
            </a:pPr>
            <a:r>
              <a:rPr kumimoji="0" lang="zh-CN" altLang="en-US" sz="4400" b="1" i="0" kern="1200" cap="none" spc="0" normalizeH="0" baseline="0" noProof="0" dirty="0">
                <a:latin typeface="微软雅黑" panose="020B0503020204020204" pitchFamily="34" charset="-122"/>
                <a:ea typeface="微软雅黑" panose="020B0503020204020204" pitchFamily="34" charset="-122"/>
              </a:rPr>
              <a:t>情感识别</a:t>
            </a:r>
            <a:r>
              <a:rPr lang="zh-CN" altLang="en-US" sz="4400" b="1" dirty="0">
                <a:latin typeface="微软雅黑" panose="020B0503020204020204" pitchFamily="34" charset="-122"/>
                <a:ea typeface="微软雅黑" panose="020B0503020204020204" pitchFamily="34" charset="-122"/>
              </a:rPr>
              <a:t>与</a:t>
            </a:r>
            <a:r>
              <a:rPr kumimoji="0" lang="zh-CN" altLang="en-US" sz="4400" b="1" i="0" kern="1200" cap="none" spc="0" normalizeH="0" baseline="0" noProof="0" dirty="0">
                <a:latin typeface="微软雅黑" panose="020B0503020204020204" pitchFamily="34" charset="-122"/>
                <a:ea typeface="微软雅黑" panose="020B0503020204020204" pitchFamily="34" charset="-122"/>
              </a:rPr>
              <a:t>人车交互研究方向调研</a:t>
            </a:r>
          </a:p>
        </p:txBody>
      </p:sp>
      <p:sp>
        <p:nvSpPr>
          <p:cNvPr id="22" name="矩形: 圆角 21">
            <a:extLst>
              <a:ext uri="{FF2B5EF4-FFF2-40B4-BE49-F238E27FC236}">
                <a16:creationId xmlns:a16="http://schemas.microsoft.com/office/drawing/2014/main" id="{86368896-832C-CED0-A7B2-1AFE1E7EB9F8}"/>
              </a:ext>
            </a:extLst>
          </p:cNvPr>
          <p:cNvSpPr/>
          <p:nvPr/>
        </p:nvSpPr>
        <p:spPr>
          <a:xfrm>
            <a:off x="4803629" y="5443839"/>
            <a:ext cx="2584738" cy="448004"/>
          </a:xfrm>
          <a:prstGeom prst="roundRect">
            <a:avLst>
              <a:gd name="adj" fmla="val 50000"/>
            </a:avLst>
          </a:prstGeom>
          <a:gradFill>
            <a:gsLst>
              <a:gs pos="0">
                <a:srgbClr val="C70003">
                  <a:lumMod val="80000"/>
                </a:srgbClr>
              </a:gs>
              <a:gs pos="100000">
                <a:srgbClr val="9B1321">
                  <a:lumMod val="80000"/>
                </a:srgbClr>
              </a:gs>
            </a:gsLst>
            <a:lin ang="0" scaled="1"/>
          </a:gra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200" b="1" kern="0" dirty="0">
                <a:solidFill>
                  <a:prstClr val="white"/>
                </a:solidFill>
                <a:latin typeface="Arial" panose="020B0604020202020204"/>
                <a:ea typeface="微软雅黑" panose="020B0503020204020204" pitchFamily="34" charset="-122"/>
              </a:rPr>
              <a:t>汇报人：王若极</a:t>
            </a:r>
            <a:endParaRPr kumimoji="0" lang="zh-CN" altLang="en-US" sz="2200" b="1"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23" name="矩形: 圆角 22">
            <a:extLst>
              <a:ext uri="{FF2B5EF4-FFF2-40B4-BE49-F238E27FC236}">
                <a16:creationId xmlns:a16="http://schemas.microsoft.com/office/drawing/2014/main" id="{378B1130-671C-DB19-E0D5-6B1E7ABB46FF}"/>
              </a:ext>
            </a:extLst>
          </p:cNvPr>
          <p:cNvSpPr/>
          <p:nvPr/>
        </p:nvSpPr>
        <p:spPr>
          <a:xfrm>
            <a:off x="3157007" y="6246127"/>
            <a:ext cx="5877984" cy="404740"/>
          </a:xfrm>
          <a:prstGeom prst="roundRect">
            <a:avLst>
              <a:gd name="adj" fmla="val 50000"/>
            </a:avLst>
          </a:prstGeom>
          <a:no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2024</a:t>
            </a:r>
            <a:r>
              <a:rPr kumimoji="0" lang="zh-CN" altLang="en-US"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年</a:t>
            </a:r>
            <a:r>
              <a:rPr kumimoji="0" lang="en-US" altLang="zh-CN"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10</a:t>
            </a:r>
            <a:r>
              <a:rPr kumimoji="0" lang="zh-CN" altLang="en-US"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月</a:t>
            </a:r>
            <a:r>
              <a:rPr lang="en-US" altLang="zh-CN" kern="0" dirty="0">
                <a:latin typeface="微软雅黑" panose="020B0503020204020204" pitchFamily="34" charset="-122"/>
                <a:ea typeface="微软雅黑" panose="020B0503020204020204" pitchFamily="34" charset="-122"/>
              </a:rPr>
              <a:t>9</a:t>
            </a:r>
            <a:r>
              <a:rPr kumimoji="0" lang="zh-CN" altLang="en-US"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日</a:t>
            </a:r>
          </a:p>
        </p:txBody>
      </p:sp>
      <p:sp>
        <p:nvSpPr>
          <p:cNvPr id="24" name="任意多边形: 形状 23">
            <a:extLst>
              <a:ext uri="{FF2B5EF4-FFF2-40B4-BE49-F238E27FC236}">
                <a16:creationId xmlns:a16="http://schemas.microsoft.com/office/drawing/2014/main" id="{B887A6DC-E891-2F41-822B-D85DCAB981C6}"/>
              </a:ext>
            </a:extLst>
          </p:cNvPr>
          <p:cNvSpPr/>
          <p:nvPr/>
        </p:nvSpPr>
        <p:spPr>
          <a:xfrm>
            <a:off x="-8" y="6833"/>
            <a:ext cx="12192000" cy="2925764"/>
          </a:xfrm>
          <a:custGeom>
            <a:avLst/>
            <a:gdLst>
              <a:gd name="connsiteX0" fmla="*/ 0 w 12192000"/>
              <a:gd name="connsiteY0" fmla="*/ 0 h 3820891"/>
              <a:gd name="connsiteX1" fmla="*/ 12192000 w 12192000"/>
              <a:gd name="connsiteY1" fmla="*/ 0 h 3820891"/>
              <a:gd name="connsiteX2" fmla="*/ 12192000 w 12192000"/>
              <a:gd name="connsiteY2" fmla="*/ 2822842 h 3820891"/>
              <a:gd name="connsiteX3" fmla="*/ 11920340 w 12192000"/>
              <a:gd name="connsiteY3" fmla="*/ 2925857 h 3820891"/>
              <a:gd name="connsiteX4" fmla="*/ 6096000 w 12192000"/>
              <a:gd name="connsiteY4" fmla="*/ 3820891 h 3820891"/>
              <a:gd name="connsiteX5" fmla="*/ 271660 w 12192000"/>
              <a:gd name="connsiteY5" fmla="*/ 2925857 h 3820891"/>
              <a:gd name="connsiteX6" fmla="*/ 0 w 12192000"/>
              <a:gd name="connsiteY6" fmla="*/ 2822842 h 382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820891">
                <a:moveTo>
                  <a:pt x="0" y="0"/>
                </a:moveTo>
                <a:lnTo>
                  <a:pt x="12192000" y="0"/>
                </a:lnTo>
                <a:lnTo>
                  <a:pt x="12192000" y="2822842"/>
                </a:lnTo>
                <a:lnTo>
                  <a:pt x="11920340" y="2925857"/>
                </a:lnTo>
                <a:cubicBezTo>
                  <a:pt x="10382026" y="3481957"/>
                  <a:pt x="8338529" y="3820891"/>
                  <a:pt x="6096000" y="3820891"/>
                </a:cubicBezTo>
                <a:cubicBezTo>
                  <a:pt x="3853472" y="3820891"/>
                  <a:pt x="1809974" y="3481957"/>
                  <a:pt x="271660" y="2925857"/>
                </a:cubicBezTo>
                <a:lnTo>
                  <a:pt x="0" y="2822842"/>
                </a:lnTo>
                <a:close/>
              </a:path>
            </a:pathLst>
          </a:custGeom>
          <a:solidFill>
            <a:srgbClr val="9B1321">
              <a:alpha val="69804"/>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pic>
        <p:nvPicPr>
          <p:cNvPr id="18" name="图片 17">
            <a:extLst>
              <a:ext uri="{FF2B5EF4-FFF2-40B4-BE49-F238E27FC236}">
                <a16:creationId xmlns:a16="http://schemas.microsoft.com/office/drawing/2014/main" id="{7B805F91-BE1E-7DD7-26A8-CE5CFD1C560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324" b="97457" l="9851" r="93035">
                        <a14:foregroundMark x1="18408" y1="32948" x2="18408" y2="32948"/>
                        <a14:foregroundMark x1="37413" y1="92948" x2="62388" y2="94220"/>
                        <a14:foregroundMark x1="62388" y1="94220" x2="71343" y2="93757"/>
                        <a14:foregroundMark x1="55721" y1="97457" x2="55721" y2="97457"/>
                        <a14:foregroundMark x1="90448" y1="35145" x2="93134" y2="49364"/>
                        <a14:foregroundMark x1="93134" y1="49364" x2="89453" y2="69942"/>
                        <a14:foregroundMark x1="89453" y1="69942" x2="88856" y2="71445"/>
                        <a14:foregroundMark x1="40299" y1="10173" x2="54428" y2="8324"/>
                        <a14:foregroundMark x1="54428" y1="8324" x2="67861" y2="9595"/>
                      </a14:backgroundRemoval>
                    </a14:imgEffect>
                  </a14:imgLayer>
                </a14:imgProps>
              </a:ext>
            </a:extLst>
          </a:blip>
          <a:stretch>
            <a:fillRect/>
          </a:stretch>
        </p:blipFill>
        <p:spPr>
          <a:xfrm>
            <a:off x="103509" y="220799"/>
            <a:ext cx="1012182" cy="871182"/>
          </a:xfrm>
          <a:prstGeom prst="rect">
            <a:avLst/>
          </a:prstGeom>
        </p:spPr>
      </p:pic>
      <p:pic>
        <p:nvPicPr>
          <p:cNvPr id="20" name="图片 19">
            <a:extLst>
              <a:ext uri="{FF2B5EF4-FFF2-40B4-BE49-F238E27FC236}">
                <a16:creationId xmlns:a16="http://schemas.microsoft.com/office/drawing/2014/main" id="{26A8FDF1-5B7E-684E-9420-90FB9338983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809" b="89713" l="9163" r="90443">
                        <a14:foregroundMark x1="22857" y1="44498" x2="22857" y2="44498"/>
                        <a14:foregroundMark x1="25419" y1="72967" x2="25419" y2="72967"/>
                        <a14:foregroundMark x1="18916" y1="65072" x2="18916" y2="65072"/>
                        <a14:foregroundMark x1="9261" y1="82057" x2="9261" y2="82057"/>
                        <a14:foregroundMark x1="37537" y1="45933" x2="37537" y2="45933"/>
                        <a14:foregroundMark x1="42956" y1="51914" x2="42956" y2="51914"/>
                        <a14:foregroundMark x1="47685" y1="51914" x2="47685" y2="51914"/>
                        <a14:foregroundMark x1="60099" y1="54785" x2="60099" y2="54785"/>
                        <a14:foregroundMark x1="64532" y1="64354" x2="64532" y2="64354"/>
                        <a14:foregroundMark x1="72020" y1="57416" x2="72020" y2="57416"/>
                        <a14:foregroundMark x1="61675" y1="59569" x2="61675" y2="59569"/>
                        <a14:foregroundMark x1="83941" y1="53110" x2="83941" y2="53110"/>
                        <a14:foregroundMark x1="84039" y1="38038" x2="84039" y2="38038"/>
                        <a14:foregroundMark x1="80394" y1="45215" x2="80394" y2="45215"/>
                        <a14:foregroundMark x1="77734" y1="42584" x2="77734" y2="42584"/>
                        <a14:foregroundMark x1="80690" y1="44498" x2="80690" y2="44498"/>
                        <a14:foregroundMark x1="82660" y1="53828" x2="82660" y2="53828"/>
                        <a14:foregroundMark x1="82660" y1="54067" x2="84236" y2="52632"/>
                        <a14:foregroundMark x1="78128" y1="79665" x2="77438" y2="77033"/>
                        <a14:foregroundMark x1="89064" y1="23445" x2="90443" y2="18182"/>
                        <a14:foregroundMark x1="79015" y1="32536" x2="76946" y2="27273"/>
                      </a14:backgroundRemoval>
                    </a14:imgEffect>
                  </a14:imgLayer>
                </a14:imgProps>
              </a:ext>
            </a:extLst>
          </a:blip>
          <a:stretch>
            <a:fillRect/>
          </a:stretch>
        </p:blipFill>
        <p:spPr>
          <a:xfrm>
            <a:off x="1115691" y="307822"/>
            <a:ext cx="1692804" cy="697135"/>
          </a:xfrm>
          <a:prstGeom prst="rect">
            <a:avLst/>
          </a:prstGeom>
        </p:spPr>
      </p:pic>
    </p:spTree>
    <p:extLst>
      <p:ext uri="{BB962C8B-B14F-4D97-AF65-F5344CB8AC3E}">
        <p14:creationId xmlns:p14="http://schemas.microsoft.com/office/powerpoint/2010/main" val="619097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82B18EA9-3865-58C4-DC03-8F5E454082F5}"/>
              </a:ext>
            </a:extLst>
          </p:cNvPr>
          <p:cNvSpPr>
            <a:spLocks noGrp="1"/>
          </p:cNvSpPr>
          <p:nvPr>
            <p:ph type="body" sz="quarter" idx="13"/>
          </p:nvPr>
        </p:nvSpPr>
        <p:spPr/>
        <p:txBody>
          <a:bodyPr/>
          <a:lstStyle/>
          <a:p>
            <a:r>
              <a:rPr lang="zh-CN" altLang="en-US" dirty="0"/>
              <a:t>现有进展</a:t>
            </a:r>
          </a:p>
        </p:txBody>
      </p:sp>
      <p:sp>
        <p:nvSpPr>
          <p:cNvPr id="6" name="内容占位符 5">
            <a:extLst>
              <a:ext uri="{FF2B5EF4-FFF2-40B4-BE49-F238E27FC236}">
                <a16:creationId xmlns:a16="http://schemas.microsoft.com/office/drawing/2014/main" id="{5C12DDB7-0050-68B2-8D36-68760E5FC51A}"/>
              </a:ext>
            </a:extLst>
          </p:cNvPr>
          <p:cNvSpPr>
            <a:spLocks noGrp="1"/>
          </p:cNvSpPr>
          <p:nvPr>
            <p:ph sz="quarter" idx="14"/>
          </p:nvPr>
        </p:nvSpPr>
        <p:spPr>
          <a:xfrm>
            <a:off x="881793" y="1178342"/>
            <a:ext cx="10428414" cy="3448087"/>
          </a:xfrm>
        </p:spPr>
        <p:txBody>
          <a:bodyPr/>
          <a:lstStyle/>
          <a:p>
            <a:pPr>
              <a:spcBef>
                <a:spcPts val="600"/>
              </a:spcBef>
              <a:spcAft>
                <a:spcPts val="600"/>
              </a:spcAft>
            </a:pPr>
            <a:r>
              <a:rPr lang="zh-CN" altLang="en-US" sz="2000" dirty="0"/>
              <a:t>近年来，智能驾驶技术取得了长足进步，然而在车辆内的“人车交互”领域，依然存在诸多挑战。为了实现真正的“人车共融”，不仅仅是技术的优化，更需要车辆能够理解并回应乘客的情感与状态。基于此，我调研了多个值得深入研究的方向，包括</a:t>
            </a:r>
            <a:r>
              <a:rPr lang="zh-CN" altLang="en-US" sz="2000" dirty="0">
                <a:solidFill>
                  <a:srgbClr val="9B1321"/>
                </a:solidFill>
              </a:rPr>
              <a:t>乘客疲劳检测、语音情感识别与噪声处理、多模态融合以及情感计算模型的轻量化</a:t>
            </a:r>
            <a:r>
              <a:rPr lang="zh-CN" altLang="en-US" sz="2000" dirty="0"/>
              <a:t>。这些技术不仅能够有效提升智能驾驶车辆的安全性与舒适性，更能通过理解和预测乘客的情绪变化，创造“车与人共情”的交互体验，最终实现“人舒适无感”的乘车环境。这一系列研究将为未来的智能驾驶车内交互系统提供有力支持，推动人车互融的愿景成为现实。</a:t>
            </a:r>
            <a:endParaRPr lang="en-US" altLang="zh-CN" sz="2000" dirty="0"/>
          </a:p>
        </p:txBody>
      </p:sp>
      <p:sp>
        <p:nvSpPr>
          <p:cNvPr id="2" name="灯片编号占位符 1">
            <a:extLst>
              <a:ext uri="{FF2B5EF4-FFF2-40B4-BE49-F238E27FC236}">
                <a16:creationId xmlns:a16="http://schemas.microsoft.com/office/drawing/2014/main" id="{C24EE410-5E8B-E096-B1E3-1B7FCEA2D530}"/>
              </a:ext>
            </a:extLst>
          </p:cNvPr>
          <p:cNvSpPr>
            <a:spLocks noGrp="1"/>
          </p:cNvSpPr>
          <p:nvPr>
            <p:ph type="sldNum" sz="quarter" idx="4294967295"/>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298239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BEF13BB-1972-10D3-F6D5-E90B4BFD0288}"/>
              </a:ext>
            </a:extLst>
          </p:cNvPr>
          <p:cNvSpPr txBox="1"/>
          <p:nvPr/>
        </p:nvSpPr>
        <p:spPr>
          <a:xfrm>
            <a:off x="5773988" y="1686215"/>
            <a:ext cx="6061887" cy="3485570"/>
          </a:xfrm>
          <a:prstGeom prst="rect">
            <a:avLst/>
          </a:prstGeom>
          <a:noFill/>
        </p:spPr>
        <p:txBody>
          <a:bodyPr wrap="square" rtlCol="0">
            <a:spAutoFit/>
          </a:bodyPr>
          <a:lstStyle/>
          <a:p>
            <a:pPr marR="0" lvl="0" algn="l" defTabSz="914400" rtl="0" eaLnBrk="1" fontAlgn="auto" latinLnBrk="0" hangingPunct="1">
              <a:lnSpc>
                <a:spcPct val="200000"/>
              </a:lnSpc>
              <a:spcBef>
                <a:spcPts val="0"/>
              </a:spcBef>
              <a:spcAft>
                <a:spcPts val="2400"/>
              </a:spcAft>
              <a:buClrTx/>
              <a:buSzTx/>
              <a:tabLst/>
              <a:defRPr/>
            </a:pPr>
            <a:r>
              <a:rPr kumimoji="0" lang="zh-CN" altLang="en-US" sz="32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rPr>
              <a:t>一、乘客（司机）疲劳状态检测</a:t>
            </a:r>
            <a:endParaRPr kumimoji="0" lang="en-US" altLang="zh-CN" sz="32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endParaRPr>
          </a:p>
          <a:p>
            <a:pPr marR="0" lvl="0" algn="l" defTabSz="914400" rtl="0" eaLnBrk="1" fontAlgn="auto" latinLnBrk="0" hangingPunct="1">
              <a:lnSpc>
                <a:spcPct val="200000"/>
              </a:lnSpc>
              <a:spcBef>
                <a:spcPts val="0"/>
              </a:spcBef>
              <a:spcAft>
                <a:spcPts val="2400"/>
              </a:spcAft>
              <a:buClrTx/>
              <a:buSzTx/>
              <a:tabLst/>
              <a:defRPr/>
            </a:pPr>
            <a:r>
              <a:rPr kumimoji="0" lang="zh-CN" altLang="en-US" sz="32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rPr>
              <a:t>二、语音情感识别的噪声问题</a:t>
            </a:r>
            <a:endParaRPr kumimoji="0" lang="en-US" altLang="zh-CN" sz="32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endParaRPr>
          </a:p>
          <a:p>
            <a:pPr marR="0" lvl="0" algn="l" defTabSz="914400" rtl="0" eaLnBrk="1" fontAlgn="auto" latinLnBrk="0" hangingPunct="1">
              <a:lnSpc>
                <a:spcPct val="200000"/>
              </a:lnSpc>
              <a:spcBef>
                <a:spcPts val="0"/>
              </a:spcBef>
              <a:spcAft>
                <a:spcPts val="2400"/>
              </a:spcAft>
              <a:buClrTx/>
              <a:buSzTx/>
              <a:tabLst/>
              <a:defRPr/>
            </a:pPr>
            <a:r>
              <a:rPr kumimoji="0" lang="zh-CN" altLang="en-US" sz="32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rPr>
              <a:t>三、情感识别的算法类问题</a:t>
            </a:r>
          </a:p>
        </p:txBody>
      </p:sp>
      <p:sp>
        <p:nvSpPr>
          <p:cNvPr id="6" name="灯片编号占位符 5">
            <a:extLst>
              <a:ext uri="{FF2B5EF4-FFF2-40B4-BE49-F238E27FC236}">
                <a16:creationId xmlns:a16="http://schemas.microsoft.com/office/drawing/2014/main" id="{9C3BD8BC-70DE-0F9F-0BC4-4FACC28874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endParaRPr>
          </a:p>
        </p:txBody>
      </p:sp>
      <p:pic>
        <p:nvPicPr>
          <p:cNvPr id="7" name="图片 6">
            <a:extLst>
              <a:ext uri="{FF2B5EF4-FFF2-40B4-BE49-F238E27FC236}">
                <a16:creationId xmlns:a16="http://schemas.microsoft.com/office/drawing/2014/main" id="{0AE83550-C619-ADDF-A8F0-3E468EAAE52C}"/>
              </a:ext>
            </a:extLst>
          </p:cNvPr>
          <p:cNvPicPr>
            <a:picLocks noChangeAspect="1"/>
          </p:cNvPicPr>
          <p:nvPr/>
        </p:nvPicPr>
        <p:blipFill rotWithShape="1">
          <a:blip r:embed="rId3">
            <a:extLst>
              <a:ext uri="{28A0092B-C50C-407E-A947-70E740481C1C}">
                <a14:useLocalDpi xmlns:a14="http://schemas.microsoft.com/office/drawing/2010/main" val="0"/>
              </a:ext>
            </a:extLst>
          </a:blip>
          <a:srcRect t="1103" b="1103"/>
          <a:stretch/>
        </p:blipFill>
        <p:spPr>
          <a:xfrm>
            <a:off x="-16996" y="0"/>
            <a:ext cx="5214758" cy="6858000"/>
          </a:xfrm>
          <a:prstGeom prst="rect">
            <a:avLst/>
          </a:prstGeom>
        </p:spPr>
      </p:pic>
      <p:sp>
        <p:nvSpPr>
          <p:cNvPr id="8" name="矩形 7">
            <a:extLst>
              <a:ext uri="{FF2B5EF4-FFF2-40B4-BE49-F238E27FC236}">
                <a16:creationId xmlns:a16="http://schemas.microsoft.com/office/drawing/2014/main" id="{C9E62B09-5E6E-E2EC-301A-759DC9BC7048}"/>
              </a:ext>
            </a:extLst>
          </p:cNvPr>
          <p:cNvSpPr/>
          <p:nvPr/>
        </p:nvSpPr>
        <p:spPr>
          <a:xfrm>
            <a:off x="-19953" y="-14590"/>
            <a:ext cx="5343793" cy="6887180"/>
          </a:xfrm>
          <a:prstGeom prst="rect">
            <a:avLst/>
          </a:prstGeom>
          <a:solidFill>
            <a:srgbClr val="9B132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endParaRPr>
          </a:p>
        </p:txBody>
      </p:sp>
      <p:sp>
        <p:nvSpPr>
          <p:cNvPr id="9" name="矩形 8">
            <a:extLst>
              <a:ext uri="{FF2B5EF4-FFF2-40B4-BE49-F238E27FC236}">
                <a16:creationId xmlns:a16="http://schemas.microsoft.com/office/drawing/2014/main" id="{264FE888-1CA7-3717-9742-DB0968C69300}"/>
              </a:ext>
            </a:extLst>
          </p:cNvPr>
          <p:cNvSpPr/>
          <p:nvPr/>
        </p:nvSpPr>
        <p:spPr>
          <a:xfrm>
            <a:off x="-25238" y="-14590"/>
            <a:ext cx="5214757" cy="6872590"/>
          </a:xfrm>
          <a:prstGeom prst="rect">
            <a:avLst/>
          </a:prstGeom>
          <a:gradFill flip="none" rotWithShape="1">
            <a:gsLst>
              <a:gs pos="0">
                <a:srgbClr val="9B1321">
                  <a:lumMod val="30000"/>
                </a:srgbClr>
              </a:gs>
              <a:gs pos="100000">
                <a:srgbClr val="C70003">
                  <a:alpha val="72000"/>
                  <a:lumMod val="8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endParaRPr>
          </a:p>
        </p:txBody>
      </p:sp>
      <p:grpSp>
        <p:nvGrpSpPr>
          <p:cNvPr id="10" name="组合 9">
            <a:extLst>
              <a:ext uri="{FF2B5EF4-FFF2-40B4-BE49-F238E27FC236}">
                <a16:creationId xmlns:a16="http://schemas.microsoft.com/office/drawing/2014/main" id="{1E657928-01D9-B906-09C6-2D57D2E4E420}"/>
              </a:ext>
            </a:extLst>
          </p:cNvPr>
          <p:cNvGrpSpPr/>
          <p:nvPr/>
        </p:nvGrpSpPr>
        <p:grpSpPr>
          <a:xfrm>
            <a:off x="0" y="2636875"/>
            <a:ext cx="5037639" cy="1569660"/>
            <a:chOff x="-292973" y="2644170"/>
            <a:chExt cx="5625297" cy="1569660"/>
          </a:xfrm>
        </p:grpSpPr>
        <p:sp>
          <p:nvSpPr>
            <p:cNvPr id="13" name="文本框 12">
              <a:extLst>
                <a:ext uri="{FF2B5EF4-FFF2-40B4-BE49-F238E27FC236}">
                  <a16:creationId xmlns:a16="http://schemas.microsoft.com/office/drawing/2014/main" id="{53C4E6A0-2D30-4712-D9F8-7EC5A93769FC}"/>
                </a:ext>
              </a:extLst>
            </p:cNvPr>
            <p:cNvSpPr txBox="1"/>
            <p:nvPr/>
          </p:nvSpPr>
          <p:spPr>
            <a:xfrm>
              <a:off x="-292973" y="2644170"/>
              <a:ext cx="5625297"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prstClr val="white">
                      <a:alpha val="20000"/>
                    </a:prstClr>
                  </a:solidFill>
                  <a:effectLst/>
                  <a:uLnTx/>
                  <a:uFillTx/>
                  <a:latin typeface="Impact" panose="020B0806030902050204" pitchFamily="34" charset="0"/>
                  <a:ea typeface="阿里巴巴普惠体" panose="00020600040101010101" pitchFamily="18" charset="-122"/>
                </a:rPr>
                <a:t>content</a:t>
              </a:r>
              <a:endParaRPr kumimoji="0" lang="zh-CN" altLang="en-US" sz="9600" b="0" i="0" u="none" strike="noStrike" kern="1200" cap="none" spc="0" normalizeH="0" baseline="0" noProof="0" dirty="0">
                <a:ln>
                  <a:noFill/>
                </a:ln>
                <a:solidFill>
                  <a:prstClr val="white">
                    <a:alpha val="20000"/>
                  </a:prstClr>
                </a:solidFill>
                <a:effectLst/>
                <a:uLnTx/>
                <a:uFillTx/>
                <a:latin typeface="Impact" panose="020B0806030902050204" pitchFamily="34" charset="0"/>
                <a:ea typeface="阿里巴巴普惠体" panose="00020600040101010101" pitchFamily="18" charset="-122"/>
              </a:endParaRPr>
            </a:p>
          </p:txBody>
        </p:sp>
        <p:sp>
          <p:nvSpPr>
            <p:cNvPr id="14" name="文本框 13">
              <a:extLst>
                <a:ext uri="{FF2B5EF4-FFF2-40B4-BE49-F238E27FC236}">
                  <a16:creationId xmlns:a16="http://schemas.microsoft.com/office/drawing/2014/main" id="{8D89950A-C41B-AD80-EEAA-BB2F34EB2FC6}"/>
                </a:ext>
              </a:extLst>
            </p:cNvPr>
            <p:cNvSpPr txBox="1"/>
            <p:nvPr/>
          </p:nvSpPr>
          <p:spPr>
            <a:xfrm>
              <a:off x="359676" y="2658354"/>
              <a:ext cx="4317357"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细黑" panose="02010600040101010101" pitchFamily="2" charset="-122"/>
                  <a:ea typeface="华文细黑" panose="02010600040101010101" pitchFamily="2" charset="-122"/>
                </a:rPr>
                <a:t>目录</a:t>
              </a:r>
            </a:p>
          </p:txBody>
        </p:sp>
      </p:grpSp>
      <p:pic>
        <p:nvPicPr>
          <p:cNvPr id="5" name="图片 4">
            <a:extLst>
              <a:ext uri="{FF2B5EF4-FFF2-40B4-BE49-F238E27FC236}">
                <a16:creationId xmlns:a16="http://schemas.microsoft.com/office/drawing/2014/main" id="{41BC01CE-AE6A-A79F-3FA3-207E72FAB1D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324" b="97457" l="9851" r="93035">
                        <a14:foregroundMark x1="18408" y1="32948" x2="18408" y2="32948"/>
                        <a14:foregroundMark x1="37413" y1="92948" x2="62388" y2="94220"/>
                        <a14:foregroundMark x1="62388" y1="94220" x2="71343" y2="93757"/>
                        <a14:foregroundMark x1="55721" y1="97457" x2="55721" y2="97457"/>
                        <a14:foregroundMark x1="90448" y1="35145" x2="93134" y2="49364"/>
                        <a14:foregroundMark x1="93134" y1="49364" x2="89453" y2="69942"/>
                        <a14:foregroundMark x1="89453" y1="69942" x2="88856" y2="71445"/>
                        <a14:foregroundMark x1="40299" y1="10173" x2="54428" y2="8324"/>
                        <a14:foregroundMark x1="54428" y1="8324" x2="67861" y2="9595"/>
                      </a14:backgroundRemoval>
                    </a14:imgEffect>
                  </a14:imgLayer>
                </a14:imgProps>
              </a:ext>
            </a:extLst>
          </a:blip>
          <a:stretch>
            <a:fillRect/>
          </a:stretch>
        </p:blipFill>
        <p:spPr>
          <a:xfrm>
            <a:off x="103509" y="220799"/>
            <a:ext cx="1012182" cy="871182"/>
          </a:xfrm>
          <a:prstGeom prst="rect">
            <a:avLst/>
          </a:prstGeom>
        </p:spPr>
      </p:pic>
      <p:pic>
        <p:nvPicPr>
          <p:cNvPr id="11" name="图片 10">
            <a:extLst>
              <a:ext uri="{FF2B5EF4-FFF2-40B4-BE49-F238E27FC236}">
                <a16:creationId xmlns:a16="http://schemas.microsoft.com/office/drawing/2014/main" id="{1CB72155-7614-1AF8-E549-EC358093970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09" b="89713" l="9163" r="90443">
                        <a14:foregroundMark x1="22857" y1="44498" x2="22857" y2="44498"/>
                        <a14:foregroundMark x1="25419" y1="72967" x2="25419" y2="72967"/>
                        <a14:foregroundMark x1="18916" y1="65072" x2="18916" y2="65072"/>
                        <a14:foregroundMark x1="9261" y1="82057" x2="9261" y2="82057"/>
                        <a14:foregroundMark x1="37537" y1="45933" x2="37537" y2="45933"/>
                        <a14:foregroundMark x1="42956" y1="51914" x2="42956" y2="51914"/>
                        <a14:foregroundMark x1="47685" y1="51914" x2="47685" y2="51914"/>
                        <a14:foregroundMark x1="60099" y1="54785" x2="60099" y2="54785"/>
                        <a14:foregroundMark x1="64532" y1="64354" x2="64532" y2="64354"/>
                        <a14:foregroundMark x1="72020" y1="57416" x2="72020" y2="57416"/>
                        <a14:foregroundMark x1="61675" y1="59569" x2="61675" y2="59569"/>
                        <a14:foregroundMark x1="83941" y1="53110" x2="83941" y2="53110"/>
                        <a14:foregroundMark x1="84039" y1="38038" x2="84039" y2="38038"/>
                        <a14:foregroundMark x1="80394" y1="45215" x2="80394" y2="45215"/>
                        <a14:foregroundMark x1="77734" y1="42584" x2="77734" y2="42584"/>
                        <a14:foregroundMark x1="80690" y1="44498" x2="80690" y2="44498"/>
                        <a14:foregroundMark x1="82660" y1="53828" x2="82660" y2="53828"/>
                        <a14:foregroundMark x1="82660" y1="54067" x2="84236" y2="52632"/>
                        <a14:foregroundMark x1="78128" y1="79665" x2="77438" y2="77033"/>
                        <a14:foregroundMark x1="89064" y1="23445" x2="90443" y2="18182"/>
                        <a14:foregroundMark x1="79015" y1="32536" x2="76946" y2="27273"/>
                      </a14:backgroundRemoval>
                    </a14:imgEffect>
                  </a14:imgLayer>
                </a14:imgProps>
              </a:ext>
            </a:extLst>
          </a:blip>
          <a:stretch>
            <a:fillRect/>
          </a:stretch>
        </p:blipFill>
        <p:spPr>
          <a:xfrm>
            <a:off x="1115691" y="307822"/>
            <a:ext cx="1692804" cy="697135"/>
          </a:xfrm>
          <a:prstGeom prst="rect">
            <a:avLst/>
          </a:prstGeom>
        </p:spPr>
      </p:pic>
    </p:spTree>
    <p:extLst>
      <p:ext uri="{BB962C8B-B14F-4D97-AF65-F5344CB8AC3E}">
        <p14:creationId xmlns:p14="http://schemas.microsoft.com/office/powerpoint/2010/main" val="20888696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BEF13BB-1972-10D3-F6D5-E90B4BFD0288}"/>
              </a:ext>
            </a:extLst>
          </p:cNvPr>
          <p:cNvSpPr txBox="1"/>
          <p:nvPr/>
        </p:nvSpPr>
        <p:spPr>
          <a:xfrm>
            <a:off x="5773988" y="1686215"/>
            <a:ext cx="6061887" cy="3485570"/>
          </a:xfrm>
          <a:prstGeom prst="rect">
            <a:avLst/>
          </a:prstGeom>
          <a:noFill/>
        </p:spPr>
        <p:txBody>
          <a:bodyPr wrap="square" rtlCol="0">
            <a:spAutoFit/>
          </a:bodyPr>
          <a:lstStyle/>
          <a:p>
            <a:pPr marR="0" lvl="0" algn="l" defTabSz="914400" rtl="0" eaLnBrk="1" fontAlgn="auto" latinLnBrk="0" hangingPunct="1">
              <a:lnSpc>
                <a:spcPct val="200000"/>
              </a:lnSpc>
              <a:spcBef>
                <a:spcPts val="0"/>
              </a:spcBef>
              <a:spcAft>
                <a:spcPts val="2400"/>
              </a:spcAft>
              <a:buClrTx/>
              <a:buSzTx/>
              <a:tabLst/>
              <a:defRPr/>
            </a:pPr>
            <a:r>
              <a:rPr kumimoji="0" lang="zh-CN" altLang="en-US" sz="32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rPr>
              <a:t>一、乘客（司机）疲劳状态检测</a:t>
            </a:r>
            <a:endParaRPr kumimoji="0" lang="en-US" altLang="zh-CN" sz="32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endParaRPr>
          </a:p>
          <a:p>
            <a:pPr marR="0" lvl="0" algn="l" defTabSz="914400" rtl="0" eaLnBrk="1" fontAlgn="auto" latinLnBrk="0" hangingPunct="1">
              <a:lnSpc>
                <a:spcPct val="200000"/>
              </a:lnSpc>
              <a:spcBef>
                <a:spcPts val="0"/>
              </a:spcBef>
              <a:spcAft>
                <a:spcPts val="2400"/>
              </a:spcAft>
              <a:buClrTx/>
              <a:buSzTx/>
              <a:tabLst/>
              <a:defRPr/>
            </a:pPr>
            <a:r>
              <a:rPr kumimoji="0" lang="zh-CN" altLang="en-US" sz="3200" b="1" i="0" u="none" strike="noStrike" kern="120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rPr>
              <a:t>二、语音情感识别的噪声问题</a:t>
            </a:r>
            <a:endParaRPr kumimoji="0" lang="en-US" altLang="zh-CN" sz="3200" b="1" i="0" u="none" strike="noStrike" kern="120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endParaRPr>
          </a:p>
          <a:p>
            <a:pPr marR="0" lvl="0" algn="l" defTabSz="914400" rtl="0" eaLnBrk="1" fontAlgn="auto" latinLnBrk="0" hangingPunct="1">
              <a:lnSpc>
                <a:spcPct val="200000"/>
              </a:lnSpc>
              <a:spcBef>
                <a:spcPts val="0"/>
              </a:spcBef>
              <a:spcAft>
                <a:spcPts val="2400"/>
              </a:spcAft>
              <a:buClrTx/>
              <a:buSzTx/>
              <a:tabLst/>
              <a:defRPr/>
            </a:pPr>
            <a:r>
              <a:rPr kumimoji="0" lang="zh-CN" altLang="en-US" sz="3200" b="1" i="0" u="none" strike="noStrike" kern="120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rPr>
              <a:t>三、情感识别的算法类问题</a:t>
            </a:r>
          </a:p>
        </p:txBody>
      </p:sp>
      <p:sp>
        <p:nvSpPr>
          <p:cNvPr id="6" name="灯片编号占位符 5">
            <a:extLst>
              <a:ext uri="{FF2B5EF4-FFF2-40B4-BE49-F238E27FC236}">
                <a16:creationId xmlns:a16="http://schemas.microsoft.com/office/drawing/2014/main" id="{9C3BD8BC-70DE-0F9F-0BC4-4FACC28874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endParaRPr>
          </a:p>
        </p:txBody>
      </p:sp>
      <p:pic>
        <p:nvPicPr>
          <p:cNvPr id="7" name="图片 6">
            <a:extLst>
              <a:ext uri="{FF2B5EF4-FFF2-40B4-BE49-F238E27FC236}">
                <a16:creationId xmlns:a16="http://schemas.microsoft.com/office/drawing/2014/main" id="{0AE83550-C619-ADDF-A8F0-3E468EAAE52C}"/>
              </a:ext>
            </a:extLst>
          </p:cNvPr>
          <p:cNvPicPr>
            <a:picLocks noChangeAspect="1"/>
          </p:cNvPicPr>
          <p:nvPr/>
        </p:nvPicPr>
        <p:blipFill rotWithShape="1">
          <a:blip r:embed="rId3">
            <a:extLst>
              <a:ext uri="{28A0092B-C50C-407E-A947-70E740481C1C}">
                <a14:useLocalDpi xmlns:a14="http://schemas.microsoft.com/office/drawing/2010/main" val="0"/>
              </a:ext>
            </a:extLst>
          </a:blip>
          <a:srcRect t="1103" b="1103"/>
          <a:stretch/>
        </p:blipFill>
        <p:spPr>
          <a:xfrm>
            <a:off x="-16996" y="0"/>
            <a:ext cx="5214758" cy="6858000"/>
          </a:xfrm>
          <a:prstGeom prst="rect">
            <a:avLst/>
          </a:prstGeom>
        </p:spPr>
      </p:pic>
      <p:sp>
        <p:nvSpPr>
          <p:cNvPr id="8" name="矩形 7">
            <a:extLst>
              <a:ext uri="{FF2B5EF4-FFF2-40B4-BE49-F238E27FC236}">
                <a16:creationId xmlns:a16="http://schemas.microsoft.com/office/drawing/2014/main" id="{C9E62B09-5E6E-E2EC-301A-759DC9BC7048}"/>
              </a:ext>
            </a:extLst>
          </p:cNvPr>
          <p:cNvSpPr/>
          <p:nvPr/>
        </p:nvSpPr>
        <p:spPr>
          <a:xfrm>
            <a:off x="-19953" y="-14590"/>
            <a:ext cx="5343793" cy="6887180"/>
          </a:xfrm>
          <a:prstGeom prst="rect">
            <a:avLst/>
          </a:prstGeom>
          <a:solidFill>
            <a:srgbClr val="9B132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endParaRPr>
          </a:p>
        </p:txBody>
      </p:sp>
      <p:sp>
        <p:nvSpPr>
          <p:cNvPr id="9" name="矩形 8">
            <a:extLst>
              <a:ext uri="{FF2B5EF4-FFF2-40B4-BE49-F238E27FC236}">
                <a16:creationId xmlns:a16="http://schemas.microsoft.com/office/drawing/2014/main" id="{264FE888-1CA7-3717-9742-DB0968C69300}"/>
              </a:ext>
            </a:extLst>
          </p:cNvPr>
          <p:cNvSpPr/>
          <p:nvPr/>
        </p:nvSpPr>
        <p:spPr>
          <a:xfrm>
            <a:off x="-25238" y="-14590"/>
            <a:ext cx="5214757" cy="6872590"/>
          </a:xfrm>
          <a:prstGeom prst="rect">
            <a:avLst/>
          </a:prstGeom>
          <a:gradFill flip="none" rotWithShape="1">
            <a:gsLst>
              <a:gs pos="0">
                <a:srgbClr val="9B1321">
                  <a:lumMod val="30000"/>
                </a:srgbClr>
              </a:gs>
              <a:gs pos="100000">
                <a:srgbClr val="C70003">
                  <a:alpha val="72000"/>
                  <a:lumMod val="8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endParaRPr>
          </a:p>
        </p:txBody>
      </p:sp>
      <p:grpSp>
        <p:nvGrpSpPr>
          <p:cNvPr id="10" name="组合 9">
            <a:extLst>
              <a:ext uri="{FF2B5EF4-FFF2-40B4-BE49-F238E27FC236}">
                <a16:creationId xmlns:a16="http://schemas.microsoft.com/office/drawing/2014/main" id="{1E657928-01D9-B906-09C6-2D57D2E4E420}"/>
              </a:ext>
            </a:extLst>
          </p:cNvPr>
          <p:cNvGrpSpPr/>
          <p:nvPr/>
        </p:nvGrpSpPr>
        <p:grpSpPr>
          <a:xfrm>
            <a:off x="0" y="2636875"/>
            <a:ext cx="5037639" cy="1569660"/>
            <a:chOff x="-292973" y="2644170"/>
            <a:chExt cx="5625297" cy="1569660"/>
          </a:xfrm>
        </p:grpSpPr>
        <p:sp>
          <p:nvSpPr>
            <p:cNvPr id="13" name="文本框 12">
              <a:extLst>
                <a:ext uri="{FF2B5EF4-FFF2-40B4-BE49-F238E27FC236}">
                  <a16:creationId xmlns:a16="http://schemas.microsoft.com/office/drawing/2014/main" id="{53C4E6A0-2D30-4712-D9F8-7EC5A93769FC}"/>
                </a:ext>
              </a:extLst>
            </p:cNvPr>
            <p:cNvSpPr txBox="1"/>
            <p:nvPr/>
          </p:nvSpPr>
          <p:spPr>
            <a:xfrm>
              <a:off x="-292973" y="2644170"/>
              <a:ext cx="5625297"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prstClr val="white">
                      <a:alpha val="20000"/>
                    </a:prstClr>
                  </a:solidFill>
                  <a:effectLst/>
                  <a:uLnTx/>
                  <a:uFillTx/>
                  <a:latin typeface="Impact" panose="020B0806030902050204" pitchFamily="34" charset="0"/>
                  <a:ea typeface="阿里巴巴普惠体" panose="00020600040101010101" pitchFamily="18" charset="-122"/>
                </a:rPr>
                <a:t>content</a:t>
              </a:r>
              <a:endParaRPr kumimoji="0" lang="zh-CN" altLang="en-US" sz="9600" b="0" i="0" u="none" strike="noStrike" kern="1200" cap="none" spc="0" normalizeH="0" baseline="0" noProof="0" dirty="0">
                <a:ln>
                  <a:noFill/>
                </a:ln>
                <a:solidFill>
                  <a:prstClr val="white">
                    <a:alpha val="20000"/>
                  </a:prstClr>
                </a:solidFill>
                <a:effectLst/>
                <a:uLnTx/>
                <a:uFillTx/>
                <a:latin typeface="Impact" panose="020B0806030902050204" pitchFamily="34" charset="0"/>
                <a:ea typeface="阿里巴巴普惠体" panose="00020600040101010101" pitchFamily="18" charset="-122"/>
              </a:endParaRPr>
            </a:p>
          </p:txBody>
        </p:sp>
        <p:sp>
          <p:nvSpPr>
            <p:cNvPr id="14" name="文本框 13">
              <a:extLst>
                <a:ext uri="{FF2B5EF4-FFF2-40B4-BE49-F238E27FC236}">
                  <a16:creationId xmlns:a16="http://schemas.microsoft.com/office/drawing/2014/main" id="{8D89950A-C41B-AD80-EEAA-BB2F34EB2FC6}"/>
                </a:ext>
              </a:extLst>
            </p:cNvPr>
            <p:cNvSpPr txBox="1"/>
            <p:nvPr/>
          </p:nvSpPr>
          <p:spPr>
            <a:xfrm>
              <a:off x="359676" y="2658354"/>
              <a:ext cx="4317357"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细黑" panose="02010600040101010101" pitchFamily="2" charset="-122"/>
                  <a:ea typeface="华文细黑" panose="02010600040101010101" pitchFamily="2" charset="-122"/>
                </a:rPr>
                <a:t>目录</a:t>
              </a:r>
            </a:p>
          </p:txBody>
        </p:sp>
      </p:grpSp>
      <p:pic>
        <p:nvPicPr>
          <p:cNvPr id="5" name="图片 4">
            <a:extLst>
              <a:ext uri="{FF2B5EF4-FFF2-40B4-BE49-F238E27FC236}">
                <a16:creationId xmlns:a16="http://schemas.microsoft.com/office/drawing/2014/main" id="{41BC01CE-AE6A-A79F-3FA3-207E72FAB1D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324" b="97457" l="9851" r="93035">
                        <a14:foregroundMark x1="18408" y1="32948" x2="18408" y2="32948"/>
                        <a14:foregroundMark x1="37413" y1="92948" x2="62388" y2="94220"/>
                        <a14:foregroundMark x1="62388" y1="94220" x2="71343" y2="93757"/>
                        <a14:foregroundMark x1="55721" y1="97457" x2="55721" y2="97457"/>
                        <a14:foregroundMark x1="90448" y1="35145" x2="93134" y2="49364"/>
                        <a14:foregroundMark x1="93134" y1="49364" x2="89453" y2="69942"/>
                        <a14:foregroundMark x1="89453" y1="69942" x2="88856" y2="71445"/>
                        <a14:foregroundMark x1="40299" y1="10173" x2="54428" y2="8324"/>
                        <a14:foregroundMark x1="54428" y1="8324" x2="67861" y2="9595"/>
                      </a14:backgroundRemoval>
                    </a14:imgEffect>
                  </a14:imgLayer>
                </a14:imgProps>
              </a:ext>
            </a:extLst>
          </a:blip>
          <a:stretch>
            <a:fillRect/>
          </a:stretch>
        </p:blipFill>
        <p:spPr>
          <a:xfrm>
            <a:off x="103509" y="220799"/>
            <a:ext cx="1012182" cy="871182"/>
          </a:xfrm>
          <a:prstGeom prst="rect">
            <a:avLst/>
          </a:prstGeom>
        </p:spPr>
      </p:pic>
      <p:pic>
        <p:nvPicPr>
          <p:cNvPr id="11" name="图片 10">
            <a:extLst>
              <a:ext uri="{FF2B5EF4-FFF2-40B4-BE49-F238E27FC236}">
                <a16:creationId xmlns:a16="http://schemas.microsoft.com/office/drawing/2014/main" id="{1CB72155-7614-1AF8-E549-EC358093970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09" b="89713" l="9163" r="90443">
                        <a14:foregroundMark x1="22857" y1="44498" x2="22857" y2="44498"/>
                        <a14:foregroundMark x1="25419" y1="72967" x2="25419" y2="72967"/>
                        <a14:foregroundMark x1="18916" y1="65072" x2="18916" y2="65072"/>
                        <a14:foregroundMark x1="9261" y1="82057" x2="9261" y2="82057"/>
                        <a14:foregroundMark x1="37537" y1="45933" x2="37537" y2="45933"/>
                        <a14:foregroundMark x1="42956" y1="51914" x2="42956" y2="51914"/>
                        <a14:foregroundMark x1="47685" y1="51914" x2="47685" y2="51914"/>
                        <a14:foregroundMark x1="60099" y1="54785" x2="60099" y2="54785"/>
                        <a14:foregroundMark x1="64532" y1="64354" x2="64532" y2="64354"/>
                        <a14:foregroundMark x1="72020" y1="57416" x2="72020" y2="57416"/>
                        <a14:foregroundMark x1="61675" y1="59569" x2="61675" y2="59569"/>
                        <a14:foregroundMark x1="83941" y1="53110" x2="83941" y2="53110"/>
                        <a14:foregroundMark x1="84039" y1="38038" x2="84039" y2="38038"/>
                        <a14:foregroundMark x1="80394" y1="45215" x2="80394" y2="45215"/>
                        <a14:foregroundMark x1="77734" y1="42584" x2="77734" y2="42584"/>
                        <a14:foregroundMark x1="80690" y1="44498" x2="80690" y2="44498"/>
                        <a14:foregroundMark x1="82660" y1="53828" x2="82660" y2="53828"/>
                        <a14:foregroundMark x1="82660" y1="54067" x2="84236" y2="52632"/>
                        <a14:foregroundMark x1="78128" y1="79665" x2="77438" y2="77033"/>
                        <a14:foregroundMark x1="89064" y1="23445" x2="90443" y2="18182"/>
                        <a14:foregroundMark x1="79015" y1="32536" x2="76946" y2="27273"/>
                      </a14:backgroundRemoval>
                    </a14:imgEffect>
                  </a14:imgLayer>
                </a14:imgProps>
              </a:ext>
            </a:extLst>
          </a:blip>
          <a:stretch>
            <a:fillRect/>
          </a:stretch>
        </p:blipFill>
        <p:spPr>
          <a:xfrm>
            <a:off x="1115691" y="307822"/>
            <a:ext cx="1692804" cy="697135"/>
          </a:xfrm>
          <a:prstGeom prst="rect">
            <a:avLst/>
          </a:prstGeom>
        </p:spPr>
      </p:pic>
    </p:spTree>
    <p:extLst>
      <p:ext uri="{BB962C8B-B14F-4D97-AF65-F5344CB8AC3E}">
        <p14:creationId xmlns:p14="http://schemas.microsoft.com/office/powerpoint/2010/main" val="185616364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82B18EA9-3865-58C4-DC03-8F5E454082F5}"/>
              </a:ext>
            </a:extLst>
          </p:cNvPr>
          <p:cNvSpPr>
            <a:spLocks noGrp="1"/>
          </p:cNvSpPr>
          <p:nvPr>
            <p:ph type="body" sz="quarter" idx="13"/>
          </p:nvPr>
        </p:nvSpPr>
        <p:spPr/>
        <p:txBody>
          <a:bodyPr/>
          <a:lstStyle/>
          <a:p>
            <a:r>
              <a:rPr lang="zh-CN" altLang="en-US" dirty="0"/>
              <a:t>现有进展</a:t>
            </a:r>
          </a:p>
        </p:txBody>
      </p:sp>
      <p:sp>
        <p:nvSpPr>
          <p:cNvPr id="6" name="内容占位符 5">
            <a:extLst>
              <a:ext uri="{FF2B5EF4-FFF2-40B4-BE49-F238E27FC236}">
                <a16:creationId xmlns:a16="http://schemas.microsoft.com/office/drawing/2014/main" id="{5C12DDB7-0050-68B2-8D36-68760E5FC51A}"/>
              </a:ext>
            </a:extLst>
          </p:cNvPr>
          <p:cNvSpPr>
            <a:spLocks noGrp="1"/>
          </p:cNvSpPr>
          <p:nvPr>
            <p:ph sz="quarter" idx="14"/>
          </p:nvPr>
        </p:nvSpPr>
        <p:spPr>
          <a:xfrm>
            <a:off x="778025" y="1374285"/>
            <a:ext cx="10466918" cy="4601972"/>
          </a:xfrm>
        </p:spPr>
        <p:txBody>
          <a:bodyPr/>
          <a:lstStyle/>
          <a:p>
            <a:pPr>
              <a:spcBef>
                <a:spcPts val="600"/>
              </a:spcBef>
              <a:spcAft>
                <a:spcPts val="600"/>
              </a:spcAft>
            </a:pPr>
            <a:r>
              <a:rPr lang="zh-CN" altLang="en-US" sz="2000" dirty="0"/>
              <a:t>有关</a:t>
            </a:r>
            <a:r>
              <a:rPr lang="en-US" altLang="zh-CN" sz="2000" dirty="0"/>
              <a:t>EEG</a:t>
            </a:r>
            <a:r>
              <a:rPr lang="zh-CN" altLang="en-US" sz="2000" dirty="0"/>
              <a:t>信号的情感识别研究中，深度学习和浅层神经网络被广泛应用。研究人员通过分析</a:t>
            </a:r>
            <a:r>
              <a:rPr lang="en-US" altLang="zh-CN" sz="2000" dirty="0"/>
              <a:t>EEG</a:t>
            </a:r>
            <a:r>
              <a:rPr lang="zh-CN" altLang="en-US" sz="2000" dirty="0"/>
              <a:t>信号的特征，探索了自评疲劳水平的自动评估方法。此外，还有研究关注于认知疲劳的领域，通过分析</a:t>
            </a:r>
            <a:r>
              <a:rPr lang="en-US" altLang="zh-CN" sz="2000" dirty="0"/>
              <a:t>EEG</a:t>
            </a:r>
            <a:r>
              <a:rPr lang="zh-CN" altLang="en-US" sz="2000" dirty="0"/>
              <a:t>信号中的</a:t>
            </a:r>
            <a:r>
              <a:rPr lang="en-US" altLang="zh-CN" sz="2000" dirty="0"/>
              <a:t>alpha</a:t>
            </a:r>
            <a:r>
              <a:rPr lang="zh-CN" altLang="en-US" sz="2000" dirty="0"/>
              <a:t>、</a:t>
            </a:r>
            <a:r>
              <a:rPr lang="en-US" altLang="zh-CN" sz="2000" dirty="0"/>
              <a:t>beta</a:t>
            </a:r>
            <a:r>
              <a:rPr lang="zh-CN" altLang="en-US" sz="2000" dirty="0"/>
              <a:t>和</a:t>
            </a:r>
            <a:r>
              <a:rPr lang="en-US" altLang="zh-CN" sz="2000" dirty="0"/>
              <a:t>gamma</a:t>
            </a:r>
            <a:r>
              <a:rPr lang="zh-CN" altLang="en-US" sz="2000" dirty="0"/>
              <a:t>波来检测“脑雾”等困倦现象，以及通过脑电图观察休息和任务状态下的大脑活动，如进行心算等认知任务，从而诱发疲劳进行判别。这些研究为了解不同领域中疲劳和困倦的检测及应用提供了新的可能性。</a:t>
            </a:r>
          </a:p>
        </p:txBody>
      </p:sp>
      <p:sp>
        <p:nvSpPr>
          <p:cNvPr id="2" name="灯片编号占位符 1">
            <a:extLst>
              <a:ext uri="{FF2B5EF4-FFF2-40B4-BE49-F238E27FC236}">
                <a16:creationId xmlns:a16="http://schemas.microsoft.com/office/drawing/2014/main" id="{C24EE410-5E8B-E096-B1E3-1B7FCEA2D530}"/>
              </a:ext>
            </a:extLst>
          </p:cNvPr>
          <p:cNvSpPr>
            <a:spLocks noGrp="1"/>
          </p:cNvSpPr>
          <p:nvPr>
            <p:ph type="sldNum" sz="quarter" idx="4294967295"/>
          </p:nvPr>
        </p:nvSpPr>
        <p:spPr>
          <a:xfrm>
            <a:off x="9448800" y="6356350"/>
            <a:ext cx="2743200" cy="365125"/>
          </a:xfrm>
        </p:spPr>
        <p:txBody>
          <a:bodyPr/>
          <a:lstStyle/>
          <a:p>
            <a:pPr algn="r"/>
            <a:fld id="{565CE74E-AB26-4998-AD42-012C4C1AD076}" type="slidenum">
              <a:rPr lang="zh-CN" altLang="en-US" sz="1200" smtClean="0">
                <a:solidFill>
                  <a:prstClr val="black">
                    <a:tint val="75000"/>
                  </a:prstClr>
                </a:solidFill>
              </a:rPr>
              <a:pPr algn="r"/>
              <a:t>6</a:t>
            </a:fld>
            <a:endParaRPr lang="zh-CN" altLang="en-US" sz="1200" dirty="0">
              <a:solidFill>
                <a:prstClr val="black">
                  <a:tint val="75000"/>
                </a:prstClr>
              </a:solidFill>
            </a:endParaRPr>
          </a:p>
        </p:txBody>
      </p:sp>
      <p:sp>
        <p:nvSpPr>
          <p:cNvPr id="8" name="文本框 7">
            <a:extLst>
              <a:ext uri="{FF2B5EF4-FFF2-40B4-BE49-F238E27FC236}">
                <a16:creationId xmlns:a16="http://schemas.microsoft.com/office/drawing/2014/main" id="{4589CBB4-5A76-D7E3-73A1-A1E64C10DDBF}"/>
              </a:ext>
            </a:extLst>
          </p:cNvPr>
          <p:cNvSpPr txBox="1"/>
          <p:nvPr/>
        </p:nvSpPr>
        <p:spPr>
          <a:xfrm>
            <a:off x="778025" y="3859153"/>
            <a:ext cx="10466918" cy="2862322"/>
          </a:xfrm>
          <a:prstGeom prst="rect">
            <a:avLst/>
          </a:prstGeom>
          <a:noFill/>
        </p:spPr>
        <p:txBody>
          <a:bodyPr wrap="square">
            <a:spAutoFit/>
          </a:bodyPr>
          <a:lstStyle/>
          <a:p>
            <a:pPr>
              <a:spcBef>
                <a:spcPts val="0"/>
              </a:spcBef>
              <a:spcAft>
                <a:spcPts val="0"/>
              </a:spcAft>
            </a:pPr>
            <a:r>
              <a:rPr lang="en-US" altLang="zh-CN" dirty="0" err="1">
                <a:effectLst/>
              </a:rPr>
              <a:t>Othmani</a:t>
            </a:r>
            <a:r>
              <a:rPr lang="en-US" altLang="zh-CN" dirty="0">
                <a:effectLst/>
              </a:rPr>
              <a:t> A, Sabri A Q M, Aslan S, </a:t>
            </a:r>
            <a:r>
              <a:rPr lang="en-US" altLang="zh-CN" dirty="0"/>
              <a:t>et</a:t>
            </a:r>
            <a:r>
              <a:rPr lang="en-US" altLang="zh-CN" dirty="0">
                <a:effectLst/>
              </a:rPr>
              <a:t>. EEG-based neural networks approaches for fatigue and drowsiness detection: A survey. Neurocomputing, 2023, 557: 126709</a:t>
            </a:r>
          </a:p>
          <a:p>
            <a:pPr>
              <a:spcBef>
                <a:spcPts val="0"/>
              </a:spcBef>
              <a:spcAft>
                <a:spcPts val="0"/>
              </a:spcAft>
            </a:pPr>
            <a:r>
              <a:rPr lang="en-US" altLang="zh-CN" dirty="0">
                <a:effectLst/>
              </a:rPr>
              <a:t>I. A. Fouad, A robust and efficient </a:t>
            </a:r>
            <a:r>
              <a:rPr lang="en-US" altLang="zh-CN" dirty="0" err="1">
                <a:effectLst/>
              </a:rPr>
              <a:t>eeg</a:t>
            </a:r>
            <a:r>
              <a:rPr lang="en-US" altLang="zh-CN" dirty="0">
                <a:effectLst/>
              </a:rPr>
              <a:t>-based drowsiness detection system using different machine learning algorithms, Ain Shams Engineering Journal 14 (3) (2023) 101895.</a:t>
            </a:r>
          </a:p>
          <a:p>
            <a:pPr>
              <a:spcBef>
                <a:spcPts val="0"/>
              </a:spcBef>
              <a:spcAft>
                <a:spcPts val="0"/>
              </a:spcAft>
            </a:pPr>
            <a:r>
              <a:rPr lang="en-US" altLang="zh-CN" dirty="0">
                <a:effectLst/>
              </a:rPr>
              <a:t>R. P. </a:t>
            </a:r>
            <a:r>
              <a:rPr lang="en-US" altLang="zh-CN" dirty="0" err="1">
                <a:effectLst/>
              </a:rPr>
              <a:t>Balandong</a:t>
            </a:r>
            <a:r>
              <a:rPr lang="en-US" altLang="zh-CN" dirty="0">
                <a:effectLst/>
              </a:rPr>
              <a:t>, R. F. Ahmad, M. N. Mohamad Saad, A. S. Malik, A review on </a:t>
            </a:r>
            <a:r>
              <a:rPr lang="en-US" altLang="zh-CN" dirty="0" err="1">
                <a:effectLst/>
              </a:rPr>
              <a:t>eeg</a:t>
            </a:r>
            <a:r>
              <a:rPr lang="en-US" altLang="zh-CN" dirty="0">
                <a:effectLst/>
              </a:rPr>
              <a:t>-based automatic sleepiness detection systems for driver, IEEE Access 6 (2018) 22908–22919.</a:t>
            </a:r>
          </a:p>
          <a:p>
            <a:pPr>
              <a:spcBef>
                <a:spcPts val="0"/>
              </a:spcBef>
              <a:spcAft>
                <a:spcPts val="0"/>
              </a:spcAft>
            </a:pPr>
            <a:r>
              <a:rPr lang="en-US" altLang="zh-CN" dirty="0">
                <a:effectLst/>
              </a:rPr>
              <a:t>U. A. Samuel, F. </a:t>
            </a:r>
            <a:r>
              <a:rPr lang="en-US" altLang="zh-CN" dirty="0" err="1">
                <a:effectLst/>
              </a:rPr>
              <a:t>Eleonu</a:t>
            </a:r>
            <a:r>
              <a:rPr lang="en-US" altLang="zh-CN" dirty="0">
                <a:effectLst/>
              </a:rPr>
              <a:t>, </a:t>
            </a:r>
            <a:r>
              <a:rPr lang="en-US" altLang="zh-CN" dirty="0" err="1">
                <a:effectLst/>
              </a:rPr>
              <a:t>Onuodu</a:t>
            </a:r>
            <a:r>
              <a:rPr lang="en-US" altLang="zh-CN" dirty="0">
                <a:effectLst/>
              </a:rPr>
              <a:t>, Predictive analysis of mental fog using machine learning, IJARCCE 9 (1) (2020) 191–196.</a:t>
            </a:r>
          </a:p>
          <a:p>
            <a:pPr>
              <a:spcBef>
                <a:spcPts val="0"/>
              </a:spcBef>
              <a:spcAft>
                <a:spcPts val="0"/>
              </a:spcAft>
            </a:pPr>
            <a:r>
              <a:rPr lang="zh-CN" altLang="en-US" dirty="0">
                <a:effectLst/>
              </a:rPr>
              <a:t>彭军强</a:t>
            </a:r>
            <a:r>
              <a:rPr lang="en-US" altLang="zh-CN" dirty="0">
                <a:effectLst/>
              </a:rPr>
              <a:t>, </a:t>
            </a:r>
            <a:r>
              <a:rPr lang="zh-CN" altLang="en-US" dirty="0">
                <a:effectLst/>
              </a:rPr>
              <a:t>张立坤</a:t>
            </a:r>
            <a:r>
              <a:rPr lang="en-US" altLang="zh-CN" dirty="0">
                <a:effectLst/>
              </a:rPr>
              <a:t>, </a:t>
            </a:r>
            <a:r>
              <a:rPr lang="zh-CN" altLang="en-US" dirty="0">
                <a:effectLst/>
              </a:rPr>
              <a:t>杨亚楠</a:t>
            </a:r>
            <a:r>
              <a:rPr lang="en-US" altLang="zh-CN" dirty="0">
                <a:effectLst/>
              </a:rPr>
              <a:t>. </a:t>
            </a:r>
            <a:r>
              <a:rPr lang="zh-CN" altLang="en-US" dirty="0">
                <a:effectLst/>
              </a:rPr>
              <a:t>基于多模态轻量化混合模型的情绪识别</a:t>
            </a:r>
            <a:r>
              <a:rPr lang="en-US" altLang="zh-CN" dirty="0">
                <a:effectLst/>
              </a:rPr>
              <a:t>. </a:t>
            </a:r>
            <a:r>
              <a:rPr lang="zh-CN" altLang="en-US" dirty="0">
                <a:effectLst/>
              </a:rPr>
              <a:t>电子测量技术</a:t>
            </a:r>
            <a:r>
              <a:rPr lang="en-US" altLang="zh-CN" dirty="0">
                <a:effectLst/>
              </a:rPr>
              <a:t>, 2024, 47(3): 9</a:t>
            </a:r>
            <a:r>
              <a:rPr lang="zh-CN" altLang="en-US" dirty="0">
                <a:effectLst/>
              </a:rPr>
              <a:t>～</a:t>
            </a:r>
            <a:r>
              <a:rPr lang="en-US" altLang="zh-CN" dirty="0">
                <a:effectLst/>
              </a:rPr>
              <a:t>18</a:t>
            </a:r>
          </a:p>
          <a:p>
            <a:pPr>
              <a:spcBef>
                <a:spcPts val="0"/>
              </a:spcBef>
              <a:spcAft>
                <a:spcPts val="0"/>
              </a:spcAft>
            </a:pPr>
            <a:endParaRPr lang="en-US" altLang="zh-CN" dirty="0">
              <a:effectLst/>
            </a:endParaRPr>
          </a:p>
        </p:txBody>
      </p:sp>
    </p:spTree>
    <p:extLst>
      <p:ext uri="{BB962C8B-B14F-4D97-AF65-F5344CB8AC3E}">
        <p14:creationId xmlns:p14="http://schemas.microsoft.com/office/powerpoint/2010/main" val="504135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82B18EA9-3865-58C4-DC03-8F5E454082F5}"/>
              </a:ext>
            </a:extLst>
          </p:cNvPr>
          <p:cNvSpPr>
            <a:spLocks noGrp="1"/>
          </p:cNvSpPr>
          <p:nvPr>
            <p:ph type="body" sz="quarter" idx="13"/>
          </p:nvPr>
        </p:nvSpPr>
        <p:spPr/>
        <p:txBody>
          <a:bodyPr/>
          <a:lstStyle/>
          <a:p>
            <a:r>
              <a:rPr lang="zh-CN" altLang="en-US" dirty="0"/>
              <a:t>存在挑战</a:t>
            </a:r>
          </a:p>
        </p:txBody>
      </p:sp>
      <p:sp>
        <p:nvSpPr>
          <p:cNvPr id="2" name="灯片编号占位符 1">
            <a:extLst>
              <a:ext uri="{FF2B5EF4-FFF2-40B4-BE49-F238E27FC236}">
                <a16:creationId xmlns:a16="http://schemas.microsoft.com/office/drawing/2014/main" id="{C24EE410-5E8B-E096-B1E3-1B7FCEA2D530}"/>
              </a:ext>
            </a:extLst>
          </p:cNvPr>
          <p:cNvSpPr>
            <a:spLocks noGrp="1"/>
          </p:cNvSpPr>
          <p:nvPr>
            <p:ph type="sldNum" sz="quarter" idx="4294967295"/>
          </p:nvPr>
        </p:nvSpPr>
        <p:spPr>
          <a:xfrm>
            <a:off x="9448800" y="6356350"/>
            <a:ext cx="2743200" cy="365125"/>
          </a:xfrm>
        </p:spPr>
        <p:txBody>
          <a:bodyPr/>
          <a:lstStyle/>
          <a:p>
            <a:pPr algn="r"/>
            <a:fld id="{565CE74E-AB26-4998-AD42-012C4C1AD076}" type="slidenum">
              <a:rPr lang="zh-CN" altLang="en-US" sz="1200" smtClean="0">
                <a:solidFill>
                  <a:prstClr val="black">
                    <a:tint val="75000"/>
                  </a:prstClr>
                </a:solidFill>
              </a:rPr>
              <a:pPr algn="r"/>
              <a:t>7</a:t>
            </a:fld>
            <a:endParaRPr lang="zh-CN" altLang="en-US" sz="1200" dirty="0">
              <a:solidFill>
                <a:prstClr val="black">
                  <a:tint val="75000"/>
                </a:prstClr>
              </a:solidFill>
            </a:endParaRPr>
          </a:p>
        </p:txBody>
      </p:sp>
      <p:grpSp>
        <p:nvGrpSpPr>
          <p:cNvPr id="23" name="组合 22">
            <a:extLst>
              <a:ext uri="{FF2B5EF4-FFF2-40B4-BE49-F238E27FC236}">
                <a16:creationId xmlns:a16="http://schemas.microsoft.com/office/drawing/2014/main" id="{9002353C-A69B-C212-859A-4A8F886D683C}"/>
              </a:ext>
            </a:extLst>
          </p:cNvPr>
          <p:cNvGrpSpPr/>
          <p:nvPr/>
        </p:nvGrpSpPr>
        <p:grpSpPr>
          <a:xfrm>
            <a:off x="508731" y="1400563"/>
            <a:ext cx="2743200" cy="2887902"/>
            <a:chOff x="762100" y="1909244"/>
            <a:chExt cx="2385361" cy="2887902"/>
          </a:xfrm>
        </p:grpSpPr>
        <p:sp>
          <p:nvSpPr>
            <p:cNvPr id="24" name="矩形 23">
              <a:extLst>
                <a:ext uri="{FF2B5EF4-FFF2-40B4-BE49-F238E27FC236}">
                  <a16:creationId xmlns:a16="http://schemas.microsoft.com/office/drawing/2014/main" id="{514858A8-05E4-ACAF-44F8-36D4A20FEDB5}"/>
                </a:ext>
              </a:extLst>
            </p:cNvPr>
            <p:cNvSpPr/>
            <p:nvPr/>
          </p:nvSpPr>
          <p:spPr>
            <a:xfrm>
              <a:off x="762100" y="2124688"/>
              <a:ext cx="2385361" cy="2672458"/>
            </a:xfrm>
            <a:prstGeom prst="rect">
              <a:avLst/>
            </a:prstGeom>
            <a:no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2E86C690-6145-916F-4E54-B8561AF04601}"/>
                </a:ext>
              </a:extLst>
            </p:cNvPr>
            <p:cNvSpPr txBox="1"/>
            <p:nvPr/>
          </p:nvSpPr>
          <p:spPr>
            <a:xfrm>
              <a:off x="925455" y="2706578"/>
              <a:ext cx="2095312" cy="1477328"/>
            </a:xfrm>
            <a:prstGeom prst="rect">
              <a:avLst/>
            </a:prstGeom>
            <a:noFill/>
            <a:ln w="12700">
              <a:noFill/>
              <a:prstDash val="dash"/>
            </a:ln>
            <a:effectLst/>
          </p:spPr>
          <p:txBody>
            <a:bodyPr wrap="square" rtlCol="0" anchor="ctr">
              <a:spAutoFit/>
            </a:bodyPr>
            <a:lstStyle/>
            <a:p>
              <a:r>
                <a:rPr lang="zh-CN" altLang="en-US" dirty="0">
                  <a:solidFill>
                    <a:schemeClr val="tx1">
                      <a:lumMod val="85000"/>
                      <a:lumOff val="15000"/>
                    </a:schemeClr>
                  </a:solidFill>
                </a:rPr>
                <a:t>基于脑电图的睡意检测的深度学习模型通常</a:t>
              </a:r>
              <a:r>
                <a:rPr lang="zh-CN" altLang="en-US" dirty="0">
                  <a:solidFill>
                    <a:srgbClr val="9B1321"/>
                  </a:solidFill>
                </a:rPr>
                <a:t>计算量很大</a:t>
              </a:r>
              <a:r>
                <a:rPr lang="zh-CN" altLang="en-US" dirty="0">
                  <a:solidFill>
                    <a:schemeClr val="tx1">
                      <a:lumMod val="85000"/>
                      <a:lumOff val="15000"/>
                    </a:schemeClr>
                  </a:solidFill>
                </a:rPr>
                <a:t>，这可能会限制它们在实际环境中的实时使用。 </a:t>
              </a:r>
            </a:p>
          </p:txBody>
        </p:sp>
        <p:sp>
          <p:nvSpPr>
            <p:cNvPr id="28" name="文本框 27">
              <a:extLst>
                <a:ext uri="{FF2B5EF4-FFF2-40B4-BE49-F238E27FC236}">
                  <a16:creationId xmlns:a16="http://schemas.microsoft.com/office/drawing/2014/main" id="{D264D7CD-9CEF-304C-93F5-80D58A98E14D}"/>
                </a:ext>
              </a:extLst>
            </p:cNvPr>
            <p:cNvSpPr txBox="1"/>
            <p:nvPr/>
          </p:nvSpPr>
          <p:spPr>
            <a:xfrm>
              <a:off x="907124" y="1909244"/>
              <a:ext cx="2095313" cy="430887"/>
            </a:xfrm>
            <a:prstGeom prst="rect">
              <a:avLst/>
            </a:prstGeom>
            <a:solidFill>
              <a:srgbClr val="A50021"/>
            </a:solidFill>
            <a:effectLst>
              <a:outerShdw blurRad="50800" dist="38100" dir="2700000" algn="tl" rotWithShape="0">
                <a:prstClr val="black">
                  <a:alpha val="40000"/>
                </a:prstClr>
              </a:outerShdw>
            </a:effectLst>
          </p:spPr>
          <p:txBody>
            <a:bodyPr wrap="square" rtlCol="0" anchor="ctr">
              <a:spAutoFit/>
            </a:bodyPr>
            <a:lstStyle/>
            <a:p>
              <a:pPr algn="ctr"/>
              <a:r>
                <a:rPr lang="zh-CN" altLang="en-US" sz="2200" b="1" dirty="0">
                  <a:solidFill>
                    <a:schemeClr val="bg1"/>
                  </a:solidFill>
                </a:rPr>
                <a:t>计算复杂性</a:t>
              </a:r>
            </a:p>
          </p:txBody>
        </p:sp>
      </p:grpSp>
      <p:grpSp>
        <p:nvGrpSpPr>
          <p:cNvPr id="29" name="组合 28">
            <a:extLst>
              <a:ext uri="{FF2B5EF4-FFF2-40B4-BE49-F238E27FC236}">
                <a16:creationId xmlns:a16="http://schemas.microsoft.com/office/drawing/2014/main" id="{68ABF7A4-D3FE-1156-A3AD-0B02917416FB}"/>
              </a:ext>
            </a:extLst>
          </p:cNvPr>
          <p:cNvGrpSpPr/>
          <p:nvPr/>
        </p:nvGrpSpPr>
        <p:grpSpPr>
          <a:xfrm>
            <a:off x="3377685" y="1895988"/>
            <a:ext cx="2743200" cy="2887902"/>
            <a:chOff x="762100" y="1909244"/>
            <a:chExt cx="2385361" cy="2887902"/>
          </a:xfrm>
        </p:grpSpPr>
        <p:sp>
          <p:nvSpPr>
            <p:cNvPr id="30" name="矩形 29">
              <a:extLst>
                <a:ext uri="{FF2B5EF4-FFF2-40B4-BE49-F238E27FC236}">
                  <a16:creationId xmlns:a16="http://schemas.microsoft.com/office/drawing/2014/main" id="{62BDD368-6B21-52BC-1BAE-34A851E27F88}"/>
                </a:ext>
              </a:extLst>
            </p:cNvPr>
            <p:cNvSpPr/>
            <p:nvPr/>
          </p:nvSpPr>
          <p:spPr>
            <a:xfrm>
              <a:off x="762100" y="2124688"/>
              <a:ext cx="2385361" cy="2672458"/>
            </a:xfrm>
            <a:prstGeom prst="rect">
              <a:avLst/>
            </a:prstGeom>
            <a:no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a:extLst>
                <a:ext uri="{FF2B5EF4-FFF2-40B4-BE49-F238E27FC236}">
                  <a16:creationId xmlns:a16="http://schemas.microsoft.com/office/drawing/2014/main" id="{30F44ABA-75EA-1261-FDAD-F93B440AC452}"/>
                </a:ext>
              </a:extLst>
            </p:cNvPr>
            <p:cNvSpPr txBox="1"/>
            <p:nvPr/>
          </p:nvSpPr>
          <p:spPr>
            <a:xfrm>
              <a:off x="907124" y="2709867"/>
              <a:ext cx="2095312" cy="1754326"/>
            </a:xfrm>
            <a:prstGeom prst="rect">
              <a:avLst/>
            </a:prstGeom>
            <a:noFill/>
            <a:ln w="12700">
              <a:noFill/>
              <a:prstDash val="dash"/>
            </a:ln>
            <a:effectLst/>
          </p:spPr>
          <p:txBody>
            <a:bodyPr wrap="square" rtlCol="0" anchor="ctr">
              <a:spAutoFit/>
            </a:bodyPr>
            <a:lstStyle/>
            <a:p>
              <a:r>
                <a:rPr lang="zh-CN" altLang="en-US" dirty="0">
                  <a:solidFill>
                    <a:schemeClr val="tx1">
                      <a:lumMod val="85000"/>
                      <a:lumOff val="15000"/>
                    </a:schemeClr>
                  </a:solidFill>
                </a:rPr>
                <a:t>用于睡意检测的标记脑电图</a:t>
              </a:r>
              <a:r>
                <a:rPr lang="zh-CN" altLang="en-US" dirty="0">
                  <a:solidFill>
                    <a:srgbClr val="9B1321"/>
                  </a:solidFill>
                </a:rPr>
                <a:t>数据可能很难获得</a:t>
              </a:r>
              <a:r>
                <a:rPr lang="zh-CN" altLang="en-US" dirty="0">
                  <a:solidFill>
                    <a:schemeClr val="tx1">
                      <a:lumMod val="85000"/>
                      <a:lumOff val="15000"/>
                    </a:schemeClr>
                  </a:solidFill>
                </a:rPr>
                <a:t>，过度拟合可能会导致新数据的表现不佳，并降低推广到新主题的能力</a:t>
              </a:r>
            </a:p>
          </p:txBody>
        </p:sp>
        <p:sp>
          <p:nvSpPr>
            <p:cNvPr id="32" name="文本框 31">
              <a:extLst>
                <a:ext uri="{FF2B5EF4-FFF2-40B4-BE49-F238E27FC236}">
                  <a16:creationId xmlns:a16="http://schemas.microsoft.com/office/drawing/2014/main" id="{DCD11C49-AE1E-5048-2461-71CA8CE5F9B2}"/>
                </a:ext>
              </a:extLst>
            </p:cNvPr>
            <p:cNvSpPr txBox="1"/>
            <p:nvPr/>
          </p:nvSpPr>
          <p:spPr>
            <a:xfrm>
              <a:off x="907124" y="1909244"/>
              <a:ext cx="2095313" cy="430887"/>
            </a:xfrm>
            <a:prstGeom prst="rect">
              <a:avLst/>
            </a:prstGeom>
            <a:solidFill>
              <a:srgbClr val="C70003"/>
            </a:solidFill>
            <a:effectLst>
              <a:outerShdw blurRad="50800" dist="38100" dir="2700000" algn="tl" rotWithShape="0">
                <a:prstClr val="black">
                  <a:alpha val="40000"/>
                </a:prstClr>
              </a:outerShdw>
            </a:effectLst>
          </p:spPr>
          <p:txBody>
            <a:bodyPr wrap="square" rtlCol="0" anchor="ctr">
              <a:spAutoFit/>
            </a:bodyPr>
            <a:lstStyle/>
            <a:p>
              <a:pPr algn="ctr"/>
              <a:r>
                <a:rPr lang="zh-CN" altLang="en-US" sz="2200" b="1" dirty="0">
                  <a:solidFill>
                    <a:schemeClr val="bg1"/>
                  </a:solidFill>
                </a:rPr>
                <a:t>过度拟合</a:t>
              </a:r>
            </a:p>
          </p:txBody>
        </p:sp>
      </p:grpSp>
      <p:grpSp>
        <p:nvGrpSpPr>
          <p:cNvPr id="33" name="组合 32">
            <a:extLst>
              <a:ext uri="{FF2B5EF4-FFF2-40B4-BE49-F238E27FC236}">
                <a16:creationId xmlns:a16="http://schemas.microsoft.com/office/drawing/2014/main" id="{1CADB89B-4D55-3A47-8DF0-33682E6B8542}"/>
              </a:ext>
            </a:extLst>
          </p:cNvPr>
          <p:cNvGrpSpPr/>
          <p:nvPr/>
        </p:nvGrpSpPr>
        <p:grpSpPr>
          <a:xfrm>
            <a:off x="6246639" y="1400563"/>
            <a:ext cx="2743200" cy="2887902"/>
            <a:chOff x="762100" y="1909244"/>
            <a:chExt cx="2385361" cy="2887902"/>
          </a:xfrm>
        </p:grpSpPr>
        <p:sp>
          <p:nvSpPr>
            <p:cNvPr id="34" name="矩形 33">
              <a:extLst>
                <a:ext uri="{FF2B5EF4-FFF2-40B4-BE49-F238E27FC236}">
                  <a16:creationId xmlns:a16="http://schemas.microsoft.com/office/drawing/2014/main" id="{2C1286BC-6A3D-24BB-645E-2F0FE2DEC99A}"/>
                </a:ext>
              </a:extLst>
            </p:cNvPr>
            <p:cNvSpPr/>
            <p:nvPr/>
          </p:nvSpPr>
          <p:spPr>
            <a:xfrm>
              <a:off x="762100" y="2124688"/>
              <a:ext cx="2385361" cy="2672458"/>
            </a:xfrm>
            <a:prstGeom prst="rect">
              <a:avLst/>
            </a:prstGeom>
            <a:no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5C7BEB82-ADB9-C94C-E5FE-51083878D7F9}"/>
                </a:ext>
              </a:extLst>
            </p:cNvPr>
            <p:cNvSpPr txBox="1"/>
            <p:nvPr/>
          </p:nvSpPr>
          <p:spPr>
            <a:xfrm>
              <a:off x="907124" y="2708727"/>
              <a:ext cx="2095312" cy="1754326"/>
            </a:xfrm>
            <a:prstGeom prst="rect">
              <a:avLst/>
            </a:prstGeom>
            <a:noFill/>
            <a:ln w="12700">
              <a:noFill/>
              <a:prstDash val="dash"/>
            </a:ln>
            <a:effectLst/>
          </p:spPr>
          <p:txBody>
            <a:bodyPr wrap="square" rtlCol="0" anchor="ctr">
              <a:spAutoFit/>
            </a:bodyPr>
            <a:lstStyle/>
            <a:p>
              <a:r>
                <a:rPr lang="zh-CN" altLang="en-US" dirty="0">
                  <a:solidFill>
                    <a:schemeClr val="tx1">
                      <a:lumMod val="85000"/>
                      <a:lumOff val="15000"/>
                    </a:schemeClr>
                  </a:solidFill>
                </a:rPr>
                <a:t>肌肉运动会在肌肉中产生</a:t>
              </a:r>
              <a:r>
                <a:rPr lang="zh-CN" altLang="en-US" dirty="0">
                  <a:solidFill>
                    <a:srgbClr val="9B1321"/>
                  </a:solidFill>
                </a:rPr>
                <a:t>电活动</a:t>
              </a:r>
              <a:r>
                <a:rPr lang="zh-CN" altLang="en-US" dirty="0">
                  <a:solidFill>
                    <a:schemeClr val="tx1">
                      <a:lumMod val="85000"/>
                      <a:lumOff val="15000"/>
                    </a:schemeClr>
                  </a:solidFill>
                </a:rPr>
                <a:t>，眨眼会在脑电图信号中</a:t>
              </a:r>
              <a:r>
                <a:rPr lang="zh-CN" altLang="en-US" dirty="0">
                  <a:solidFill>
                    <a:srgbClr val="9B1321"/>
                  </a:solidFill>
                </a:rPr>
                <a:t>产生伪影</a:t>
              </a:r>
              <a:r>
                <a:rPr lang="zh-CN" altLang="en-US" dirty="0">
                  <a:solidFill>
                    <a:schemeClr val="tx1">
                      <a:lumMod val="85000"/>
                      <a:lumOff val="15000"/>
                    </a:schemeClr>
                  </a:solidFill>
                </a:rPr>
                <a:t>，这可能会被误认为是大脑活动并影响脑电图信号。</a:t>
              </a:r>
            </a:p>
          </p:txBody>
        </p:sp>
        <p:sp>
          <p:nvSpPr>
            <p:cNvPr id="36" name="文本框 35">
              <a:extLst>
                <a:ext uri="{FF2B5EF4-FFF2-40B4-BE49-F238E27FC236}">
                  <a16:creationId xmlns:a16="http://schemas.microsoft.com/office/drawing/2014/main" id="{BFF37E09-3AE0-1CA1-FF8C-31AC60F805C2}"/>
                </a:ext>
              </a:extLst>
            </p:cNvPr>
            <p:cNvSpPr txBox="1"/>
            <p:nvPr/>
          </p:nvSpPr>
          <p:spPr>
            <a:xfrm>
              <a:off x="907123" y="1909244"/>
              <a:ext cx="2095313" cy="432000"/>
            </a:xfrm>
            <a:prstGeom prst="rect">
              <a:avLst/>
            </a:prstGeom>
            <a:solidFill>
              <a:srgbClr val="A50021"/>
            </a:solidFill>
            <a:effectLst>
              <a:outerShdw blurRad="50800" dist="38100" dir="2700000" algn="tl" rotWithShape="0">
                <a:prstClr val="black">
                  <a:alpha val="40000"/>
                </a:prstClr>
              </a:outerShdw>
            </a:effectLst>
          </p:spPr>
          <p:txBody>
            <a:bodyPr wrap="square" rtlCol="0" anchor="ctr">
              <a:spAutoFit/>
            </a:bodyPr>
            <a:lstStyle/>
            <a:p>
              <a:pPr algn="ctr"/>
              <a:r>
                <a:rPr lang="zh-CN" altLang="en-US" sz="2200" b="1" dirty="0">
                  <a:solidFill>
                    <a:schemeClr val="bg1"/>
                  </a:solidFill>
                </a:rPr>
                <a:t>肌动和眨眼干扰</a:t>
              </a:r>
            </a:p>
          </p:txBody>
        </p:sp>
      </p:grpSp>
      <p:grpSp>
        <p:nvGrpSpPr>
          <p:cNvPr id="37" name="组合 36">
            <a:extLst>
              <a:ext uri="{FF2B5EF4-FFF2-40B4-BE49-F238E27FC236}">
                <a16:creationId xmlns:a16="http://schemas.microsoft.com/office/drawing/2014/main" id="{5AC51D28-5189-54C7-8439-076C8423D1B0}"/>
              </a:ext>
            </a:extLst>
          </p:cNvPr>
          <p:cNvGrpSpPr/>
          <p:nvPr/>
        </p:nvGrpSpPr>
        <p:grpSpPr>
          <a:xfrm>
            <a:off x="9115593" y="1895988"/>
            <a:ext cx="2743200" cy="2887902"/>
            <a:chOff x="762100" y="1909244"/>
            <a:chExt cx="2385361" cy="2887902"/>
          </a:xfrm>
        </p:grpSpPr>
        <p:sp>
          <p:nvSpPr>
            <p:cNvPr id="38" name="矩形 37">
              <a:extLst>
                <a:ext uri="{FF2B5EF4-FFF2-40B4-BE49-F238E27FC236}">
                  <a16:creationId xmlns:a16="http://schemas.microsoft.com/office/drawing/2014/main" id="{E631E510-AB71-A16D-5B2B-5432FAE5FFDC}"/>
                </a:ext>
              </a:extLst>
            </p:cNvPr>
            <p:cNvSpPr/>
            <p:nvPr/>
          </p:nvSpPr>
          <p:spPr>
            <a:xfrm>
              <a:off x="762100" y="2124688"/>
              <a:ext cx="2385361" cy="2672458"/>
            </a:xfrm>
            <a:prstGeom prst="rect">
              <a:avLst/>
            </a:prstGeom>
            <a:no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文本框 38">
              <a:extLst>
                <a:ext uri="{FF2B5EF4-FFF2-40B4-BE49-F238E27FC236}">
                  <a16:creationId xmlns:a16="http://schemas.microsoft.com/office/drawing/2014/main" id="{E7272EF3-22CE-6107-9B16-DDC9A9EEFF07}"/>
                </a:ext>
              </a:extLst>
            </p:cNvPr>
            <p:cNvSpPr txBox="1"/>
            <p:nvPr/>
          </p:nvSpPr>
          <p:spPr>
            <a:xfrm>
              <a:off x="1001421" y="2568079"/>
              <a:ext cx="2095312" cy="923330"/>
            </a:xfrm>
            <a:prstGeom prst="rect">
              <a:avLst/>
            </a:prstGeom>
            <a:noFill/>
            <a:ln w="12700">
              <a:noFill/>
              <a:prstDash val="dash"/>
            </a:ln>
            <a:effectLst/>
          </p:spPr>
          <p:txBody>
            <a:bodyPr wrap="square" rtlCol="0" anchor="ctr">
              <a:spAutoFit/>
            </a:bodyPr>
            <a:lstStyle/>
            <a:p>
              <a:r>
                <a:rPr lang="zh-CN" altLang="en-US" dirty="0">
                  <a:solidFill>
                    <a:schemeClr val="tx1">
                      <a:lumMod val="85000"/>
                      <a:lumOff val="15000"/>
                    </a:schemeClr>
                  </a:solidFill>
                </a:rPr>
                <a:t>未经处理的生理信号的采集本质上容易受到噪声干扰。</a:t>
              </a:r>
            </a:p>
          </p:txBody>
        </p:sp>
        <p:sp>
          <p:nvSpPr>
            <p:cNvPr id="40" name="文本框 39">
              <a:extLst>
                <a:ext uri="{FF2B5EF4-FFF2-40B4-BE49-F238E27FC236}">
                  <a16:creationId xmlns:a16="http://schemas.microsoft.com/office/drawing/2014/main" id="{82202D1B-6882-D4A1-54C4-210735EEE35E}"/>
                </a:ext>
              </a:extLst>
            </p:cNvPr>
            <p:cNvSpPr txBox="1"/>
            <p:nvPr/>
          </p:nvSpPr>
          <p:spPr>
            <a:xfrm>
              <a:off x="907124" y="1909244"/>
              <a:ext cx="2095313" cy="430887"/>
            </a:xfrm>
            <a:prstGeom prst="rect">
              <a:avLst/>
            </a:prstGeom>
            <a:solidFill>
              <a:srgbClr val="C70003"/>
            </a:solidFill>
            <a:effectLst>
              <a:outerShdw blurRad="50800" dist="38100" dir="2700000" algn="tl" rotWithShape="0">
                <a:prstClr val="black">
                  <a:alpha val="40000"/>
                </a:prstClr>
              </a:outerShdw>
            </a:effectLst>
          </p:spPr>
          <p:txBody>
            <a:bodyPr wrap="square" rtlCol="0" anchor="ctr">
              <a:spAutoFit/>
            </a:bodyPr>
            <a:lstStyle/>
            <a:p>
              <a:pPr algn="ctr"/>
              <a:r>
                <a:rPr lang="zh-CN" altLang="en-US" sz="2200" b="1" dirty="0">
                  <a:solidFill>
                    <a:schemeClr val="bg1"/>
                  </a:solidFill>
                </a:rPr>
                <a:t>低信噪比</a:t>
              </a:r>
            </a:p>
          </p:txBody>
        </p:sp>
      </p:grpSp>
    </p:spTree>
    <p:extLst>
      <p:ext uri="{BB962C8B-B14F-4D97-AF65-F5344CB8AC3E}">
        <p14:creationId xmlns:p14="http://schemas.microsoft.com/office/powerpoint/2010/main" val="2075165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82B18EA9-3865-58C4-DC03-8F5E454082F5}"/>
              </a:ext>
            </a:extLst>
          </p:cNvPr>
          <p:cNvSpPr>
            <a:spLocks noGrp="1"/>
          </p:cNvSpPr>
          <p:nvPr>
            <p:ph type="body" sz="quarter" idx="13"/>
          </p:nvPr>
        </p:nvSpPr>
        <p:spPr/>
        <p:txBody>
          <a:bodyPr/>
          <a:lstStyle/>
          <a:p>
            <a:r>
              <a:rPr lang="zh-CN" altLang="en-US" dirty="0"/>
              <a:t>可行方案</a:t>
            </a:r>
          </a:p>
        </p:txBody>
      </p:sp>
      <p:sp>
        <p:nvSpPr>
          <p:cNvPr id="2" name="灯片编号占位符 1">
            <a:extLst>
              <a:ext uri="{FF2B5EF4-FFF2-40B4-BE49-F238E27FC236}">
                <a16:creationId xmlns:a16="http://schemas.microsoft.com/office/drawing/2014/main" id="{C24EE410-5E8B-E096-B1E3-1B7FCEA2D530}"/>
              </a:ext>
            </a:extLst>
          </p:cNvPr>
          <p:cNvSpPr>
            <a:spLocks noGrp="1"/>
          </p:cNvSpPr>
          <p:nvPr>
            <p:ph type="sldNum" sz="quarter" idx="4294967295"/>
          </p:nvPr>
        </p:nvSpPr>
        <p:spPr>
          <a:xfrm>
            <a:off x="9448800" y="6356350"/>
            <a:ext cx="2743200" cy="365125"/>
          </a:xfrm>
        </p:spPr>
        <p:txBody>
          <a:bodyPr/>
          <a:lstStyle/>
          <a:p>
            <a:pPr algn="r"/>
            <a:fld id="{565CE74E-AB26-4998-AD42-012C4C1AD076}" type="slidenum">
              <a:rPr lang="zh-CN" altLang="en-US" sz="1200" smtClean="0">
                <a:solidFill>
                  <a:prstClr val="black">
                    <a:tint val="75000"/>
                  </a:prstClr>
                </a:solidFill>
              </a:rPr>
              <a:pPr algn="r"/>
              <a:t>8</a:t>
            </a:fld>
            <a:endParaRPr lang="zh-CN" altLang="en-US" sz="1200" dirty="0">
              <a:solidFill>
                <a:prstClr val="black">
                  <a:tint val="75000"/>
                </a:prstClr>
              </a:solidFill>
            </a:endParaRPr>
          </a:p>
        </p:txBody>
      </p:sp>
      <p:grpSp>
        <p:nvGrpSpPr>
          <p:cNvPr id="19" name="组合 18">
            <a:extLst>
              <a:ext uri="{FF2B5EF4-FFF2-40B4-BE49-F238E27FC236}">
                <a16:creationId xmlns:a16="http://schemas.microsoft.com/office/drawing/2014/main" id="{27D4CD8C-5BA5-70AE-CF0C-E35FE132E827}"/>
              </a:ext>
            </a:extLst>
          </p:cNvPr>
          <p:cNvGrpSpPr/>
          <p:nvPr/>
        </p:nvGrpSpPr>
        <p:grpSpPr>
          <a:xfrm>
            <a:off x="925453" y="1106478"/>
            <a:ext cx="7531988" cy="648000"/>
            <a:chOff x="881910" y="1443935"/>
            <a:chExt cx="7531988" cy="648000"/>
          </a:xfrm>
        </p:grpSpPr>
        <p:sp>
          <p:nvSpPr>
            <p:cNvPr id="4" name="TextBox 39">
              <a:extLst>
                <a:ext uri="{FF2B5EF4-FFF2-40B4-BE49-F238E27FC236}">
                  <a16:creationId xmlns:a16="http://schemas.microsoft.com/office/drawing/2014/main" id="{C825EF11-0D95-AD48-63F8-AA83CD0B2F0F}"/>
                </a:ext>
              </a:extLst>
            </p:cNvPr>
            <p:cNvSpPr txBox="1"/>
            <p:nvPr/>
          </p:nvSpPr>
          <p:spPr>
            <a:xfrm>
              <a:off x="881910" y="1443935"/>
              <a:ext cx="648000" cy="648000"/>
            </a:xfrm>
            <a:prstGeom prst="rect">
              <a:avLst/>
            </a:prstGeom>
            <a:solidFill>
              <a:srgbClr val="9B1321"/>
            </a:solidFill>
            <a:effectLst>
              <a:outerShdw blurRad="50800" dist="38100" dir="10800000" algn="r" rotWithShape="0">
                <a:prstClr val="black">
                  <a:alpha val="40000"/>
                </a:prstClr>
              </a:outerShdw>
            </a:effectLst>
          </p:spPr>
          <p:txBody>
            <a:bodyPr wrap="square" rtlCol="0" anchor="ctr">
              <a:spAutoFit/>
            </a:bodyPr>
            <a:lstStyle/>
            <a:p>
              <a:pPr algn="ctr"/>
              <a:r>
                <a:rPr lang="en-US" altLang="zh-CN" sz="2000" b="1" dirty="0">
                  <a:solidFill>
                    <a:schemeClr val="bg1"/>
                  </a:solidFill>
                  <a:latin typeface="+mn-ea"/>
                  <a:cs typeface="+mn-ea"/>
                  <a:sym typeface="+mn-lt"/>
                </a:rPr>
                <a:t>01</a:t>
              </a:r>
              <a:endParaRPr lang="zh-CN" altLang="en-US" sz="2000" b="1" dirty="0">
                <a:solidFill>
                  <a:schemeClr val="bg1"/>
                </a:solidFill>
                <a:latin typeface="+mn-ea"/>
                <a:cs typeface="+mn-ea"/>
                <a:sym typeface="+mn-lt"/>
              </a:endParaRPr>
            </a:p>
          </p:txBody>
        </p:sp>
        <p:cxnSp>
          <p:nvCxnSpPr>
            <p:cNvPr id="12" name="直接连接符 11">
              <a:extLst>
                <a:ext uri="{FF2B5EF4-FFF2-40B4-BE49-F238E27FC236}">
                  <a16:creationId xmlns:a16="http://schemas.microsoft.com/office/drawing/2014/main" id="{58BB5B03-8E20-9157-63A4-EC2720634F6A}"/>
                </a:ext>
              </a:extLst>
            </p:cNvPr>
            <p:cNvCxnSpPr>
              <a:cxnSpLocks/>
            </p:cNvCxnSpPr>
            <p:nvPr/>
          </p:nvCxnSpPr>
          <p:spPr>
            <a:xfrm flipV="1">
              <a:off x="1632948" y="2091935"/>
              <a:ext cx="6480000" cy="0"/>
            </a:xfrm>
            <a:prstGeom prst="line">
              <a:avLst/>
            </a:prstGeom>
            <a:ln w="9525">
              <a:solidFill>
                <a:srgbClr val="2D2A19"/>
              </a:solidFill>
              <a:prstDash val="dash"/>
            </a:ln>
          </p:spPr>
          <p:style>
            <a:lnRef idx="1">
              <a:schemeClr val="accent1"/>
            </a:lnRef>
            <a:fillRef idx="0">
              <a:schemeClr val="accent1"/>
            </a:fillRef>
            <a:effectRef idx="0">
              <a:schemeClr val="accent1"/>
            </a:effectRef>
            <a:fontRef idx="minor">
              <a:schemeClr val="tx1"/>
            </a:fontRef>
          </p:style>
        </p:cxnSp>
        <p:sp>
          <p:nvSpPr>
            <p:cNvPr id="13" name="TextBox 49">
              <a:extLst>
                <a:ext uri="{FF2B5EF4-FFF2-40B4-BE49-F238E27FC236}">
                  <a16:creationId xmlns:a16="http://schemas.microsoft.com/office/drawing/2014/main" id="{E2FEA937-C23A-BF47-0769-C96294EB7A4F}"/>
                </a:ext>
              </a:extLst>
            </p:cNvPr>
            <p:cNvSpPr txBox="1"/>
            <p:nvPr/>
          </p:nvSpPr>
          <p:spPr>
            <a:xfrm>
              <a:off x="1632948" y="1604898"/>
              <a:ext cx="6780950" cy="369332"/>
            </a:xfrm>
            <a:prstGeom prst="rect">
              <a:avLst/>
            </a:prstGeom>
            <a:noFill/>
            <a:ln>
              <a:noFill/>
            </a:ln>
          </p:spPr>
          <p:txBody>
            <a:bodyPr wrap="square" rtlCol="0">
              <a:spAutoFit/>
            </a:bodyPr>
            <a:lstStyle/>
            <a:p>
              <a:r>
                <a:rPr lang="zh-CN" altLang="en-US" dirty="0">
                  <a:solidFill>
                    <a:srgbClr val="2D2A19"/>
                  </a:solidFill>
                  <a:latin typeface="+mn-ea"/>
                  <a:cs typeface="+mn-ea"/>
                  <a:sym typeface="+mn-lt"/>
                </a:rPr>
                <a:t>采用轻量化的模型解决小算力场景下的可用性问题。</a:t>
              </a:r>
              <a:endParaRPr lang="en-US" altLang="zh-CN" dirty="0">
                <a:solidFill>
                  <a:srgbClr val="2D2A19"/>
                </a:solidFill>
                <a:latin typeface="+mn-ea"/>
                <a:cs typeface="+mn-ea"/>
                <a:sym typeface="+mn-lt"/>
              </a:endParaRPr>
            </a:p>
          </p:txBody>
        </p:sp>
      </p:grpSp>
      <p:grpSp>
        <p:nvGrpSpPr>
          <p:cNvPr id="20" name="组合 19">
            <a:extLst>
              <a:ext uri="{FF2B5EF4-FFF2-40B4-BE49-F238E27FC236}">
                <a16:creationId xmlns:a16="http://schemas.microsoft.com/office/drawing/2014/main" id="{C7C8AE5F-4FDD-7B50-1783-A344F496DB2D}"/>
              </a:ext>
            </a:extLst>
          </p:cNvPr>
          <p:cNvGrpSpPr/>
          <p:nvPr/>
        </p:nvGrpSpPr>
        <p:grpSpPr>
          <a:xfrm>
            <a:off x="925453" y="2612116"/>
            <a:ext cx="7531988" cy="648000"/>
            <a:chOff x="881910" y="2697501"/>
            <a:chExt cx="7531988" cy="648000"/>
          </a:xfrm>
        </p:grpSpPr>
        <p:sp>
          <p:nvSpPr>
            <p:cNvPr id="6" name="矩形 5">
              <a:extLst>
                <a:ext uri="{FF2B5EF4-FFF2-40B4-BE49-F238E27FC236}">
                  <a16:creationId xmlns:a16="http://schemas.microsoft.com/office/drawing/2014/main" id="{3E71F678-D5A6-CA11-6D0D-1807E87822D4}"/>
                </a:ext>
              </a:extLst>
            </p:cNvPr>
            <p:cNvSpPr/>
            <p:nvPr/>
          </p:nvSpPr>
          <p:spPr>
            <a:xfrm>
              <a:off x="3726138" y="2856742"/>
              <a:ext cx="368300" cy="3683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mn-ea"/>
                <a:sym typeface="+mn-lt"/>
              </a:endParaRPr>
            </a:p>
          </p:txBody>
        </p:sp>
        <p:sp>
          <p:nvSpPr>
            <p:cNvPr id="7" name="TextBox 41">
              <a:extLst>
                <a:ext uri="{FF2B5EF4-FFF2-40B4-BE49-F238E27FC236}">
                  <a16:creationId xmlns:a16="http://schemas.microsoft.com/office/drawing/2014/main" id="{CCB0142C-17B0-F3EA-9E1C-4C64DB0D6124}"/>
                </a:ext>
              </a:extLst>
            </p:cNvPr>
            <p:cNvSpPr txBox="1"/>
            <p:nvPr/>
          </p:nvSpPr>
          <p:spPr>
            <a:xfrm>
              <a:off x="881910" y="2697501"/>
              <a:ext cx="648000" cy="648000"/>
            </a:xfrm>
            <a:prstGeom prst="rect">
              <a:avLst/>
            </a:prstGeom>
            <a:solidFill>
              <a:srgbClr val="9B1321"/>
            </a:solidFill>
            <a:ln>
              <a:noFill/>
            </a:ln>
            <a:effectLst>
              <a:outerShdw blurRad="50800" dist="38100" dir="10800000" algn="r" rotWithShape="0">
                <a:prstClr val="black">
                  <a:alpha val="40000"/>
                </a:prstClr>
              </a:outerShdw>
            </a:effectLst>
          </p:spPr>
          <p:txBody>
            <a:bodyPr wrap="square" rtlCol="0" anchor="ctr">
              <a:spAutoFit/>
            </a:bodyPr>
            <a:lstStyle/>
            <a:p>
              <a:pPr algn="ctr"/>
              <a:r>
                <a:rPr lang="en-US" altLang="zh-CN" sz="2000" b="1" dirty="0">
                  <a:solidFill>
                    <a:schemeClr val="bg1"/>
                  </a:solidFill>
                  <a:latin typeface="+mn-ea"/>
                  <a:cs typeface="+mn-ea"/>
                  <a:sym typeface="+mn-lt"/>
                </a:rPr>
                <a:t>02</a:t>
              </a:r>
              <a:endParaRPr lang="zh-CN" altLang="en-US" sz="2000" b="1" dirty="0">
                <a:solidFill>
                  <a:schemeClr val="bg1"/>
                </a:solidFill>
                <a:latin typeface="+mn-ea"/>
                <a:cs typeface="+mn-ea"/>
                <a:sym typeface="+mn-lt"/>
              </a:endParaRPr>
            </a:p>
          </p:txBody>
        </p:sp>
        <p:cxnSp>
          <p:nvCxnSpPr>
            <p:cNvPr id="11" name="直接连接符 10">
              <a:extLst>
                <a:ext uri="{FF2B5EF4-FFF2-40B4-BE49-F238E27FC236}">
                  <a16:creationId xmlns:a16="http://schemas.microsoft.com/office/drawing/2014/main" id="{FFD996E3-AF03-1390-65C7-F9E686260E76}"/>
                </a:ext>
              </a:extLst>
            </p:cNvPr>
            <p:cNvCxnSpPr>
              <a:cxnSpLocks/>
            </p:cNvCxnSpPr>
            <p:nvPr/>
          </p:nvCxnSpPr>
          <p:spPr>
            <a:xfrm flipV="1">
              <a:off x="1632948" y="3345501"/>
              <a:ext cx="6480000" cy="0"/>
            </a:xfrm>
            <a:prstGeom prst="line">
              <a:avLst/>
            </a:prstGeom>
            <a:ln w="9525">
              <a:solidFill>
                <a:srgbClr val="2D2A19"/>
              </a:solidFill>
              <a:prstDash val="dash"/>
            </a:ln>
          </p:spPr>
          <p:style>
            <a:lnRef idx="1">
              <a:schemeClr val="accent1"/>
            </a:lnRef>
            <a:fillRef idx="0">
              <a:schemeClr val="accent1"/>
            </a:fillRef>
            <a:effectRef idx="0">
              <a:schemeClr val="accent1"/>
            </a:effectRef>
            <a:fontRef idx="minor">
              <a:schemeClr val="tx1"/>
            </a:fontRef>
          </p:style>
        </p:cxnSp>
        <p:sp>
          <p:nvSpPr>
            <p:cNvPr id="14" name="TextBox 49">
              <a:extLst>
                <a:ext uri="{FF2B5EF4-FFF2-40B4-BE49-F238E27FC236}">
                  <a16:creationId xmlns:a16="http://schemas.microsoft.com/office/drawing/2014/main" id="{00AB49A2-0FBF-A73D-F5BD-1F1D906ECEA0}"/>
                </a:ext>
              </a:extLst>
            </p:cNvPr>
            <p:cNvSpPr txBox="1"/>
            <p:nvPr/>
          </p:nvSpPr>
          <p:spPr>
            <a:xfrm>
              <a:off x="1632948" y="2781499"/>
              <a:ext cx="6780950" cy="369332"/>
            </a:xfrm>
            <a:prstGeom prst="rect">
              <a:avLst/>
            </a:prstGeom>
            <a:noFill/>
            <a:ln>
              <a:noFill/>
            </a:ln>
          </p:spPr>
          <p:txBody>
            <a:bodyPr wrap="square" rtlCol="0">
              <a:spAutoFit/>
            </a:bodyPr>
            <a:lstStyle/>
            <a:p>
              <a:r>
                <a:rPr lang="zh-CN" altLang="en-US" dirty="0">
                  <a:solidFill>
                    <a:srgbClr val="2D2A19"/>
                  </a:solidFill>
                  <a:latin typeface="+mn-ea"/>
                  <a:cs typeface="+mn-ea"/>
                  <a:sym typeface="+mn-lt"/>
                </a:rPr>
                <a:t>大量采集数据解决数据量少和过拟合问题。</a:t>
              </a:r>
              <a:endParaRPr lang="en-US" altLang="zh-CN" dirty="0">
                <a:solidFill>
                  <a:srgbClr val="2D2A19"/>
                </a:solidFill>
                <a:latin typeface="+mn-ea"/>
                <a:cs typeface="+mn-ea"/>
                <a:sym typeface="+mn-lt"/>
              </a:endParaRPr>
            </a:p>
          </p:txBody>
        </p:sp>
      </p:grpSp>
      <p:grpSp>
        <p:nvGrpSpPr>
          <p:cNvPr id="21" name="组合 20">
            <a:extLst>
              <a:ext uri="{FF2B5EF4-FFF2-40B4-BE49-F238E27FC236}">
                <a16:creationId xmlns:a16="http://schemas.microsoft.com/office/drawing/2014/main" id="{0AB4ADDD-1E70-84BD-7D2D-3F15947C4E2F}"/>
              </a:ext>
            </a:extLst>
          </p:cNvPr>
          <p:cNvGrpSpPr/>
          <p:nvPr/>
        </p:nvGrpSpPr>
        <p:grpSpPr>
          <a:xfrm>
            <a:off x="925453" y="4104608"/>
            <a:ext cx="7531988" cy="666510"/>
            <a:chOff x="881910" y="3951067"/>
            <a:chExt cx="7531988" cy="666510"/>
          </a:xfrm>
        </p:grpSpPr>
        <p:sp>
          <p:nvSpPr>
            <p:cNvPr id="9" name="TextBox 45">
              <a:extLst>
                <a:ext uri="{FF2B5EF4-FFF2-40B4-BE49-F238E27FC236}">
                  <a16:creationId xmlns:a16="http://schemas.microsoft.com/office/drawing/2014/main" id="{4F77B6D8-E9C6-9288-C626-6A59B6D14F49}"/>
                </a:ext>
              </a:extLst>
            </p:cNvPr>
            <p:cNvSpPr txBox="1"/>
            <p:nvPr/>
          </p:nvSpPr>
          <p:spPr>
            <a:xfrm>
              <a:off x="881910" y="3951067"/>
              <a:ext cx="648000" cy="648000"/>
            </a:xfrm>
            <a:prstGeom prst="rect">
              <a:avLst/>
            </a:prstGeom>
            <a:solidFill>
              <a:srgbClr val="C70003"/>
            </a:solidFill>
            <a:effectLst>
              <a:outerShdw blurRad="50800" dist="38100" dir="10800000" algn="r" rotWithShape="0">
                <a:prstClr val="black">
                  <a:alpha val="40000"/>
                </a:prstClr>
              </a:outerShdw>
            </a:effectLst>
          </p:spPr>
          <p:txBody>
            <a:bodyPr wrap="square" rtlCol="0" anchor="ctr">
              <a:spAutoFit/>
            </a:bodyPr>
            <a:lstStyle/>
            <a:p>
              <a:pPr algn="ctr"/>
              <a:r>
                <a:rPr lang="en-US" altLang="zh-CN" sz="2000" b="1" dirty="0">
                  <a:solidFill>
                    <a:schemeClr val="bg1"/>
                  </a:solidFill>
                  <a:latin typeface="+mn-ea"/>
                  <a:cs typeface="+mn-ea"/>
                  <a:sym typeface="+mn-lt"/>
                </a:rPr>
                <a:t>03</a:t>
              </a:r>
              <a:endParaRPr lang="zh-CN" altLang="en-US" sz="2000" b="1" dirty="0">
                <a:solidFill>
                  <a:schemeClr val="bg1"/>
                </a:solidFill>
                <a:latin typeface="+mn-ea"/>
                <a:cs typeface="+mn-ea"/>
                <a:sym typeface="+mn-lt"/>
              </a:endParaRPr>
            </a:p>
          </p:txBody>
        </p:sp>
        <p:cxnSp>
          <p:nvCxnSpPr>
            <p:cNvPr id="10" name="直接连接符 9">
              <a:extLst>
                <a:ext uri="{FF2B5EF4-FFF2-40B4-BE49-F238E27FC236}">
                  <a16:creationId xmlns:a16="http://schemas.microsoft.com/office/drawing/2014/main" id="{0109BFA9-30A4-D611-39AF-05C753C7865A}"/>
                </a:ext>
              </a:extLst>
            </p:cNvPr>
            <p:cNvCxnSpPr>
              <a:cxnSpLocks/>
            </p:cNvCxnSpPr>
            <p:nvPr/>
          </p:nvCxnSpPr>
          <p:spPr>
            <a:xfrm flipV="1">
              <a:off x="1632948" y="4599067"/>
              <a:ext cx="6480000" cy="0"/>
            </a:xfrm>
            <a:prstGeom prst="line">
              <a:avLst/>
            </a:prstGeom>
            <a:ln w="9525">
              <a:solidFill>
                <a:srgbClr val="2D2A19"/>
              </a:solidFill>
              <a:prstDash val="dash"/>
            </a:ln>
          </p:spPr>
          <p:style>
            <a:lnRef idx="1">
              <a:schemeClr val="accent1"/>
            </a:lnRef>
            <a:fillRef idx="0">
              <a:schemeClr val="accent1"/>
            </a:fillRef>
            <a:effectRef idx="0">
              <a:schemeClr val="accent1"/>
            </a:effectRef>
            <a:fontRef idx="minor">
              <a:schemeClr val="tx1"/>
            </a:fontRef>
          </p:style>
        </p:cxnSp>
        <p:sp>
          <p:nvSpPr>
            <p:cNvPr id="15" name="TextBox 49">
              <a:extLst>
                <a:ext uri="{FF2B5EF4-FFF2-40B4-BE49-F238E27FC236}">
                  <a16:creationId xmlns:a16="http://schemas.microsoft.com/office/drawing/2014/main" id="{8AF5863E-7BA6-10A2-152D-56519271021E}"/>
                </a:ext>
              </a:extLst>
            </p:cNvPr>
            <p:cNvSpPr txBox="1"/>
            <p:nvPr/>
          </p:nvSpPr>
          <p:spPr>
            <a:xfrm>
              <a:off x="1632948" y="3971246"/>
              <a:ext cx="6780950" cy="646331"/>
            </a:xfrm>
            <a:prstGeom prst="rect">
              <a:avLst/>
            </a:prstGeom>
            <a:noFill/>
            <a:ln>
              <a:noFill/>
            </a:ln>
          </p:spPr>
          <p:txBody>
            <a:bodyPr wrap="square" rtlCol="0">
              <a:spAutoFit/>
            </a:bodyPr>
            <a:lstStyle/>
            <a:p>
              <a:r>
                <a:rPr lang="zh-CN" altLang="en-US" dirty="0">
                  <a:solidFill>
                    <a:srgbClr val="2D2A19"/>
                  </a:solidFill>
                  <a:latin typeface="+mn-ea"/>
                  <a:cs typeface="+mn-ea"/>
                  <a:sym typeface="+mn-lt"/>
                </a:rPr>
                <a:t>加入肌电信号和眼动信号， 通过在脑电信号中去除其他信号的干扰，优化脑电信号的准确率。</a:t>
              </a:r>
              <a:endParaRPr lang="en-US" altLang="zh-CN" dirty="0">
                <a:solidFill>
                  <a:srgbClr val="2D2A19"/>
                </a:solidFill>
                <a:latin typeface="+mn-ea"/>
                <a:cs typeface="+mn-ea"/>
                <a:sym typeface="+mn-lt"/>
              </a:endParaRPr>
            </a:p>
          </p:txBody>
        </p:sp>
      </p:grpSp>
      <p:grpSp>
        <p:nvGrpSpPr>
          <p:cNvPr id="3" name="组合 2">
            <a:extLst>
              <a:ext uri="{FF2B5EF4-FFF2-40B4-BE49-F238E27FC236}">
                <a16:creationId xmlns:a16="http://schemas.microsoft.com/office/drawing/2014/main" id="{5A742064-EF9B-53E8-C500-A69371D64C60}"/>
              </a:ext>
            </a:extLst>
          </p:cNvPr>
          <p:cNvGrpSpPr/>
          <p:nvPr/>
        </p:nvGrpSpPr>
        <p:grpSpPr>
          <a:xfrm>
            <a:off x="925453" y="5629637"/>
            <a:ext cx="7531988" cy="648000"/>
            <a:chOff x="881910" y="2716892"/>
            <a:chExt cx="7531988" cy="648000"/>
          </a:xfrm>
        </p:grpSpPr>
        <p:sp>
          <p:nvSpPr>
            <p:cNvPr id="8" name="矩形 7">
              <a:extLst>
                <a:ext uri="{FF2B5EF4-FFF2-40B4-BE49-F238E27FC236}">
                  <a16:creationId xmlns:a16="http://schemas.microsoft.com/office/drawing/2014/main" id="{541A78AA-15BD-54D0-DF17-32AFA0D4D897}"/>
                </a:ext>
              </a:extLst>
            </p:cNvPr>
            <p:cNvSpPr/>
            <p:nvPr/>
          </p:nvSpPr>
          <p:spPr>
            <a:xfrm>
              <a:off x="3726138" y="2856742"/>
              <a:ext cx="368300" cy="3683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mn-ea"/>
                <a:sym typeface="+mn-lt"/>
              </a:endParaRPr>
            </a:p>
          </p:txBody>
        </p:sp>
        <p:sp>
          <p:nvSpPr>
            <p:cNvPr id="16" name="TextBox 41">
              <a:extLst>
                <a:ext uri="{FF2B5EF4-FFF2-40B4-BE49-F238E27FC236}">
                  <a16:creationId xmlns:a16="http://schemas.microsoft.com/office/drawing/2014/main" id="{AA9D5077-2525-C43A-2951-54E6B0FCF8B5}"/>
                </a:ext>
              </a:extLst>
            </p:cNvPr>
            <p:cNvSpPr txBox="1"/>
            <p:nvPr/>
          </p:nvSpPr>
          <p:spPr>
            <a:xfrm>
              <a:off x="881910" y="2716892"/>
              <a:ext cx="648000" cy="648000"/>
            </a:xfrm>
            <a:prstGeom prst="rect">
              <a:avLst/>
            </a:prstGeom>
            <a:solidFill>
              <a:srgbClr val="C70003"/>
            </a:solidFill>
            <a:ln>
              <a:noFill/>
            </a:ln>
            <a:effectLst>
              <a:outerShdw blurRad="50800" dist="38100" dir="10800000" algn="r" rotWithShape="0">
                <a:prstClr val="black">
                  <a:alpha val="40000"/>
                </a:prstClr>
              </a:outerShdw>
            </a:effectLst>
          </p:spPr>
          <p:txBody>
            <a:bodyPr wrap="square" rtlCol="0" anchor="ctr">
              <a:spAutoFit/>
            </a:bodyPr>
            <a:lstStyle/>
            <a:p>
              <a:pPr algn="ctr"/>
              <a:r>
                <a:rPr lang="en-US" altLang="zh-CN" sz="2000" b="1" dirty="0">
                  <a:solidFill>
                    <a:schemeClr val="bg1"/>
                  </a:solidFill>
                  <a:latin typeface="+mn-ea"/>
                  <a:cs typeface="+mn-ea"/>
                  <a:sym typeface="+mn-lt"/>
                </a:rPr>
                <a:t>04</a:t>
              </a:r>
              <a:endParaRPr lang="zh-CN" altLang="en-US" sz="2000" b="1" dirty="0">
                <a:solidFill>
                  <a:schemeClr val="bg1"/>
                </a:solidFill>
                <a:latin typeface="+mn-ea"/>
                <a:cs typeface="+mn-ea"/>
                <a:sym typeface="+mn-lt"/>
              </a:endParaRPr>
            </a:p>
          </p:txBody>
        </p:sp>
        <p:cxnSp>
          <p:nvCxnSpPr>
            <p:cNvPr id="17" name="直接连接符 16">
              <a:extLst>
                <a:ext uri="{FF2B5EF4-FFF2-40B4-BE49-F238E27FC236}">
                  <a16:creationId xmlns:a16="http://schemas.microsoft.com/office/drawing/2014/main" id="{B6E29AA8-B3C7-F720-9D88-9BFC0F773A5C}"/>
                </a:ext>
              </a:extLst>
            </p:cNvPr>
            <p:cNvCxnSpPr>
              <a:cxnSpLocks/>
            </p:cNvCxnSpPr>
            <p:nvPr/>
          </p:nvCxnSpPr>
          <p:spPr>
            <a:xfrm flipV="1">
              <a:off x="1632948" y="3345501"/>
              <a:ext cx="6480000" cy="0"/>
            </a:xfrm>
            <a:prstGeom prst="line">
              <a:avLst/>
            </a:prstGeom>
            <a:ln w="9525">
              <a:solidFill>
                <a:srgbClr val="2D2A19"/>
              </a:solidFill>
              <a:prstDash val="dash"/>
            </a:ln>
          </p:spPr>
          <p:style>
            <a:lnRef idx="1">
              <a:schemeClr val="accent1"/>
            </a:lnRef>
            <a:fillRef idx="0">
              <a:schemeClr val="accent1"/>
            </a:fillRef>
            <a:effectRef idx="0">
              <a:schemeClr val="accent1"/>
            </a:effectRef>
            <a:fontRef idx="minor">
              <a:schemeClr val="tx1"/>
            </a:fontRef>
          </p:style>
        </p:cxnSp>
        <p:sp>
          <p:nvSpPr>
            <p:cNvPr id="18" name="TextBox 49">
              <a:extLst>
                <a:ext uri="{FF2B5EF4-FFF2-40B4-BE49-F238E27FC236}">
                  <a16:creationId xmlns:a16="http://schemas.microsoft.com/office/drawing/2014/main" id="{7831286C-300D-680C-EA21-AEF662AE7F18}"/>
                </a:ext>
              </a:extLst>
            </p:cNvPr>
            <p:cNvSpPr txBox="1"/>
            <p:nvPr/>
          </p:nvSpPr>
          <p:spPr>
            <a:xfrm>
              <a:off x="1632948" y="2793187"/>
              <a:ext cx="6780950" cy="369332"/>
            </a:xfrm>
            <a:prstGeom prst="rect">
              <a:avLst/>
            </a:prstGeom>
            <a:noFill/>
            <a:ln>
              <a:noFill/>
            </a:ln>
          </p:spPr>
          <p:txBody>
            <a:bodyPr wrap="square" rtlCol="0">
              <a:spAutoFit/>
            </a:bodyPr>
            <a:lstStyle/>
            <a:p>
              <a:r>
                <a:rPr lang="zh-CN" altLang="en-US" dirty="0">
                  <a:solidFill>
                    <a:srgbClr val="2D2A19"/>
                  </a:solidFill>
                  <a:latin typeface="+mn-ea"/>
                  <a:cs typeface="+mn-ea"/>
                  <a:sym typeface="+mn-lt"/>
                </a:rPr>
                <a:t>加入更多模态，可参考其他生理指标多模态的方法</a:t>
              </a:r>
              <a:endParaRPr lang="en-US" altLang="zh-CN" dirty="0">
                <a:solidFill>
                  <a:srgbClr val="2D2A19"/>
                </a:solidFill>
                <a:latin typeface="+mn-ea"/>
                <a:cs typeface="+mn-ea"/>
                <a:sym typeface="+mn-lt"/>
              </a:endParaRPr>
            </a:p>
          </p:txBody>
        </p:sp>
      </p:grpSp>
    </p:spTree>
    <p:extLst>
      <p:ext uri="{BB962C8B-B14F-4D97-AF65-F5344CB8AC3E}">
        <p14:creationId xmlns:p14="http://schemas.microsoft.com/office/powerpoint/2010/main" val="2736478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BEF13BB-1972-10D3-F6D5-E90B4BFD0288}"/>
              </a:ext>
            </a:extLst>
          </p:cNvPr>
          <p:cNvSpPr txBox="1"/>
          <p:nvPr/>
        </p:nvSpPr>
        <p:spPr>
          <a:xfrm>
            <a:off x="5773988" y="1686215"/>
            <a:ext cx="6061887" cy="3485570"/>
          </a:xfrm>
          <a:prstGeom prst="rect">
            <a:avLst/>
          </a:prstGeom>
          <a:noFill/>
        </p:spPr>
        <p:txBody>
          <a:bodyPr wrap="square" rtlCol="0">
            <a:spAutoFit/>
          </a:bodyPr>
          <a:lstStyle/>
          <a:p>
            <a:pPr marR="0" lvl="0" algn="l" defTabSz="914400" rtl="0" eaLnBrk="1" fontAlgn="auto" latinLnBrk="0" hangingPunct="1">
              <a:lnSpc>
                <a:spcPct val="200000"/>
              </a:lnSpc>
              <a:spcBef>
                <a:spcPts val="0"/>
              </a:spcBef>
              <a:spcAft>
                <a:spcPts val="2400"/>
              </a:spcAft>
              <a:buClrTx/>
              <a:buSzTx/>
              <a:tabLst/>
              <a:defRPr/>
            </a:pPr>
            <a:r>
              <a:rPr kumimoji="0" lang="zh-CN" altLang="en-US" sz="3200" b="1" i="0" u="none" strike="noStrike" kern="120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rPr>
              <a:t>一、乘客（司机）疲劳状态检测</a:t>
            </a:r>
            <a:endParaRPr kumimoji="0" lang="en-US" altLang="zh-CN" sz="3200" b="1" i="0" u="none" strike="noStrike" kern="120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endParaRPr>
          </a:p>
          <a:p>
            <a:pPr marR="0" lvl="0" algn="l" defTabSz="914400" rtl="0" eaLnBrk="1" fontAlgn="auto" latinLnBrk="0" hangingPunct="1">
              <a:lnSpc>
                <a:spcPct val="200000"/>
              </a:lnSpc>
              <a:spcBef>
                <a:spcPts val="0"/>
              </a:spcBef>
              <a:spcAft>
                <a:spcPts val="2400"/>
              </a:spcAft>
              <a:buClrTx/>
              <a:buSzTx/>
              <a:tabLst/>
              <a:defRPr/>
            </a:pPr>
            <a:r>
              <a:rPr kumimoji="0" lang="zh-CN" altLang="en-US" sz="32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rPr>
              <a:t>二、语音情感识别的噪声问题</a:t>
            </a:r>
            <a:endParaRPr kumimoji="0" lang="en-US" altLang="zh-CN" sz="32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endParaRPr>
          </a:p>
          <a:p>
            <a:pPr marR="0" lvl="0" algn="l" defTabSz="914400" rtl="0" eaLnBrk="1" fontAlgn="auto" latinLnBrk="0" hangingPunct="1">
              <a:lnSpc>
                <a:spcPct val="200000"/>
              </a:lnSpc>
              <a:spcBef>
                <a:spcPts val="0"/>
              </a:spcBef>
              <a:spcAft>
                <a:spcPts val="2400"/>
              </a:spcAft>
              <a:buClrTx/>
              <a:buSzTx/>
              <a:tabLst/>
              <a:defRPr/>
            </a:pPr>
            <a:r>
              <a:rPr kumimoji="0" lang="zh-CN" altLang="en-US" sz="3200" b="1" i="0" u="none" strike="noStrike" kern="120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rPr>
              <a:t>三、情感识别的算法类问题</a:t>
            </a:r>
          </a:p>
        </p:txBody>
      </p:sp>
      <p:sp>
        <p:nvSpPr>
          <p:cNvPr id="6" name="灯片编号占位符 5">
            <a:extLst>
              <a:ext uri="{FF2B5EF4-FFF2-40B4-BE49-F238E27FC236}">
                <a16:creationId xmlns:a16="http://schemas.microsoft.com/office/drawing/2014/main" id="{9C3BD8BC-70DE-0F9F-0BC4-4FACC28874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微软雅黑" panose="020B0503020204020204" pitchFamily="34" charset="-122"/>
            </a:endParaRPr>
          </a:p>
        </p:txBody>
      </p:sp>
      <p:pic>
        <p:nvPicPr>
          <p:cNvPr id="7" name="图片 6">
            <a:extLst>
              <a:ext uri="{FF2B5EF4-FFF2-40B4-BE49-F238E27FC236}">
                <a16:creationId xmlns:a16="http://schemas.microsoft.com/office/drawing/2014/main" id="{0AE83550-C619-ADDF-A8F0-3E468EAAE52C}"/>
              </a:ext>
            </a:extLst>
          </p:cNvPr>
          <p:cNvPicPr>
            <a:picLocks noChangeAspect="1"/>
          </p:cNvPicPr>
          <p:nvPr/>
        </p:nvPicPr>
        <p:blipFill rotWithShape="1">
          <a:blip r:embed="rId3">
            <a:extLst>
              <a:ext uri="{28A0092B-C50C-407E-A947-70E740481C1C}">
                <a14:useLocalDpi xmlns:a14="http://schemas.microsoft.com/office/drawing/2010/main" val="0"/>
              </a:ext>
            </a:extLst>
          </a:blip>
          <a:srcRect t="1103" b="1103"/>
          <a:stretch/>
        </p:blipFill>
        <p:spPr>
          <a:xfrm>
            <a:off x="-16996" y="0"/>
            <a:ext cx="5214758" cy="6858000"/>
          </a:xfrm>
          <a:prstGeom prst="rect">
            <a:avLst/>
          </a:prstGeom>
        </p:spPr>
      </p:pic>
      <p:sp>
        <p:nvSpPr>
          <p:cNvPr id="8" name="矩形 7">
            <a:extLst>
              <a:ext uri="{FF2B5EF4-FFF2-40B4-BE49-F238E27FC236}">
                <a16:creationId xmlns:a16="http://schemas.microsoft.com/office/drawing/2014/main" id="{C9E62B09-5E6E-E2EC-301A-759DC9BC7048}"/>
              </a:ext>
            </a:extLst>
          </p:cNvPr>
          <p:cNvSpPr/>
          <p:nvPr/>
        </p:nvSpPr>
        <p:spPr>
          <a:xfrm>
            <a:off x="-19953" y="-14590"/>
            <a:ext cx="5343793" cy="6887180"/>
          </a:xfrm>
          <a:prstGeom prst="rect">
            <a:avLst/>
          </a:prstGeom>
          <a:solidFill>
            <a:srgbClr val="9B132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endParaRPr>
          </a:p>
        </p:txBody>
      </p:sp>
      <p:sp>
        <p:nvSpPr>
          <p:cNvPr id="9" name="矩形 8">
            <a:extLst>
              <a:ext uri="{FF2B5EF4-FFF2-40B4-BE49-F238E27FC236}">
                <a16:creationId xmlns:a16="http://schemas.microsoft.com/office/drawing/2014/main" id="{264FE888-1CA7-3717-9742-DB0968C69300}"/>
              </a:ext>
            </a:extLst>
          </p:cNvPr>
          <p:cNvSpPr/>
          <p:nvPr/>
        </p:nvSpPr>
        <p:spPr>
          <a:xfrm>
            <a:off x="-25238" y="-14590"/>
            <a:ext cx="5214757" cy="6872590"/>
          </a:xfrm>
          <a:prstGeom prst="rect">
            <a:avLst/>
          </a:prstGeom>
          <a:gradFill flip="none" rotWithShape="1">
            <a:gsLst>
              <a:gs pos="0">
                <a:srgbClr val="9B1321">
                  <a:lumMod val="30000"/>
                </a:srgbClr>
              </a:gs>
              <a:gs pos="100000">
                <a:srgbClr val="C70003">
                  <a:alpha val="72000"/>
                  <a:lumMod val="8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endParaRPr>
          </a:p>
        </p:txBody>
      </p:sp>
      <p:grpSp>
        <p:nvGrpSpPr>
          <p:cNvPr id="10" name="组合 9">
            <a:extLst>
              <a:ext uri="{FF2B5EF4-FFF2-40B4-BE49-F238E27FC236}">
                <a16:creationId xmlns:a16="http://schemas.microsoft.com/office/drawing/2014/main" id="{1E657928-01D9-B906-09C6-2D57D2E4E420}"/>
              </a:ext>
            </a:extLst>
          </p:cNvPr>
          <p:cNvGrpSpPr/>
          <p:nvPr/>
        </p:nvGrpSpPr>
        <p:grpSpPr>
          <a:xfrm>
            <a:off x="0" y="2636875"/>
            <a:ext cx="5037639" cy="1569660"/>
            <a:chOff x="-292973" y="2644170"/>
            <a:chExt cx="5625297" cy="1569660"/>
          </a:xfrm>
        </p:grpSpPr>
        <p:sp>
          <p:nvSpPr>
            <p:cNvPr id="13" name="文本框 12">
              <a:extLst>
                <a:ext uri="{FF2B5EF4-FFF2-40B4-BE49-F238E27FC236}">
                  <a16:creationId xmlns:a16="http://schemas.microsoft.com/office/drawing/2014/main" id="{53C4E6A0-2D30-4712-D9F8-7EC5A93769FC}"/>
                </a:ext>
              </a:extLst>
            </p:cNvPr>
            <p:cNvSpPr txBox="1"/>
            <p:nvPr/>
          </p:nvSpPr>
          <p:spPr>
            <a:xfrm>
              <a:off x="-292973" y="2644170"/>
              <a:ext cx="5625297"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prstClr val="white">
                      <a:alpha val="20000"/>
                    </a:prstClr>
                  </a:solidFill>
                  <a:effectLst/>
                  <a:uLnTx/>
                  <a:uFillTx/>
                  <a:latin typeface="Impact" panose="020B0806030902050204" pitchFamily="34" charset="0"/>
                  <a:ea typeface="阿里巴巴普惠体" panose="00020600040101010101" pitchFamily="18" charset="-122"/>
                </a:rPr>
                <a:t>content</a:t>
              </a:r>
              <a:endParaRPr kumimoji="0" lang="zh-CN" altLang="en-US" sz="9600" b="0" i="0" u="none" strike="noStrike" kern="1200" cap="none" spc="0" normalizeH="0" baseline="0" noProof="0" dirty="0">
                <a:ln>
                  <a:noFill/>
                </a:ln>
                <a:solidFill>
                  <a:prstClr val="white">
                    <a:alpha val="20000"/>
                  </a:prstClr>
                </a:solidFill>
                <a:effectLst/>
                <a:uLnTx/>
                <a:uFillTx/>
                <a:latin typeface="Impact" panose="020B0806030902050204" pitchFamily="34" charset="0"/>
                <a:ea typeface="阿里巴巴普惠体" panose="00020600040101010101" pitchFamily="18" charset="-122"/>
              </a:endParaRPr>
            </a:p>
          </p:txBody>
        </p:sp>
        <p:sp>
          <p:nvSpPr>
            <p:cNvPr id="14" name="文本框 13">
              <a:extLst>
                <a:ext uri="{FF2B5EF4-FFF2-40B4-BE49-F238E27FC236}">
                  <a16:creationId xmlns:a16="http://schemas.microsoft.com/office/drawing/2014/main" id="{8D89950A-C41B-AD80-EEAA-BB2F34EB2FC6}"/>
                </a:ext>
              </a:extLst>
            </p:cNvPr>
            <p:cNvSpPr txBox="1"/>
            <p:nvPr/>
          </p:nvSpPr>
          <p:spPr>
            <a:xfrm>
              <a:off x="359676" y="2658354"/>
              <a:ext cx="4317357"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细黑" panose="02010600040101010101" pitchFamily="2" charset="-122"/>
                  <a:ea typeface="华文细黑" panose="02010600040101010101" pitchFamily="2" charset="-122"/>
                </a:rPr>
                <a:t>目录</a:t>
              </a:r>
            </a:p>
          </p:txBody>
        </p:sp>
      </p:grpSp>
      <p:pic>
        <p:nvPicPr>
          <p:cNvPr id="5" name="图片 4">
            <a:extLst>
              <a:ext uri="{FF2B5EF4-FFF2-40B4-BE49-F238E27FC236}">
                <a16:creationId xmlns:a16="http://schemas.microsoft.com/office/drawing/2014/main" id="{41BC01CE-AE6A-A79F-3FA3-207E72FAB1D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324" b="97457" l="9851" r="93035">
                        <a14:foregroundMark x1="18408" y1="32948" x2="18408" y2="32948"/>
                        <a14:foregroundMark x1="37413" y1="92948" x2="62388" y2="94220"/>
                        <a14:foregroundMark x1="62388" y1="94220" x2="71343" y2="93757"/>
                        <a14:foregroundMark x1="55721" y1="97457" x2="55721" y2="97457"/>
                        <a14:foregroundMark x1="90448" y1="35145" x2="93134" y2="49364"/>
                        <a14:foregroundMark x1="93134" y1="49364" x2="89453" y2="69942"/>
                        <a14:foregroundMark x1="89453" y1="69942" x2="88856" y2="71445"/>
                        <a14:foregroundMark x1="40299" y1="10173" x2="54428" y2="8324"/>
                        <a14:foregroundMark x1="54428" y1="8324" x2="67861" y2="9595"/>
                      </a14:backgroundRemoval>
                    </a14:imgEffect>
                  </a14:imgLayer>
                </a14:imgProps>
              </a:ext>
            </a:extLst>
          </a:blip>
          <a:stretch>
            <a:fillRect/>
          </a:stretch>
        </p:blipFill>
        <p:spPr>
          <a:xfrm>
            <a:off x="103509" y="220799"/>
            <a:ext cx="1012182" cy="871182"/>
          </a:xfrm>
          <a:prstGeom prst="rect">
            <a:avLst/>
          </a:prstGeom>
        </p:spPr>
      </p:pic>
      <p:pic>
        <p:nvPicPr>
          <p:cNvPr id="11" name="图片 10">
            <a:extLst>
              <a:ext uri="{FF2B5EF4-FFF2-40B4-BE49-F238E27FC236}">
                <a16:creationId xmlns:a16="http://schemas.microsoft.com/office/drawing/2014/main" id="{1CB72155-7614-1AF8-E549-EC358093970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09" b="89713" l="9163" r="90443">
                        <a14:foregroundMark x1="22857" y1="44498" x2="22857" y2="44498"/>
                        <a14:foregroundMark x1="25419" y1="72967" x2="25419" y2="72967"/>
                        <a14:foregroundMark x1="18916" y1="65072" x2="18916" y2="65072"/>
                        <a14:foregroundMark x1="9261" y1="82057" x2="9261" y2="82057"/>
                        <a14:foregroundMark x1="37537" y1="45933" x2="37537" y2="45933"/>
                        <a14:foregroundMark x1="42956" y1="51914" x2="42956" y2="51914"/>
                        <a14:foregroundMark x1="47685" y1="51914" x2="47685" y2="51914"/>
                        <a14:foregroundMark x1="60099" y1="54785" x2="60099" y2="54785"/>
                        <a14:foregroundMark x1="64532" y1="64354" x2="64532" y2="64354"/>
                        <a14:foregroundMark x1="72020" y1="57416" x2="72020" y2="57416"/>
                        <a14:foregroundMark x1="61675" y1="59569" x2="61675" y2="59569"/>
                        <a14:foregroundMark x1="83941" y1="53110" x2="83941" y2="53110"/>
                        <a14:foregroundMark x1="84039" y1="38038" x2="84039" y2="38038"/>
                        <a14:foregroundMark x1="80394" y1="45215" x2="80394" y2="45215"/>
                        <a14:foregroundMark x1="77734" y1="42584" x2="77734" y2="42584"/>
                        <a14:foregroundMark x1="80690" y1="44498" x2="80690" y2="44498"/>
                        <a14:foregroundMark x1="82660" y1="53828" x2="82660" y2="53828"/>
                        <a14:foregroundMark x1="82660" y1="54067" x2="84236" y2="52632"/>
                        <a14:foregroundMark x1="78128" y1="79665" x2="77438" y2="77033"/>
                        <a14:foregroundMark x1="89064" y1="23445" x2="90443" y2="18182"/>
                        <a14:foregroundMark x1="79015" y1="32536" x2="76946" y2="27273"/>
                      </a14:backgroundRemoval>
                    </a14:imgEffect>
                  </a14:imgLayer>
                </a14:imgProps>
              </a:ext>
            </a:extLst>
          </a:blip>
          <a:stretch>
            <a:fillRect/>
          </a:stretch>
        </p:blipFill>
        <p:spPr>
          <a:xfrm>
            <a:off x="1115691" y="307822"/>
            <a:ext cx="1692804" cy="697135"/>
          </a:xfrm>
          <a:prstGeom prst="rect">
            <a:avLst/>
          </a:prstGeom>
        </p:spPr>
      </p:pic>
    </p:spTree>
    <p:extLst>
      <p:ext uri="{BB962C8B-B14F-4D97-AF65-F5344CB8AC3E}">
        <p14:creationId xmlns:p14="http://schemas.microsoft.com/office/powerpoint/2010/main" val="17276435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0679E4">
                <a:lumMod val="91000"/>
              </a:srgbClr>
            </a:gs>
            <a:gs pos="100000">
              <a:srgbClr val="0679E4">
                <a:alpha val="72000"/>
                <a:lumMod val="92000"/>
                <a:lumOff val="8000"/>
              </a:srgbClr>
            </a:gs>
          </a:gsLst>
          <a:lin ang="54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0070C0"/>
            </a:gs>
            <a:gs pos="100000">
              <a:srgbClr val="002060"/>
            </a:gs>
          </a:gsLst>
          <a:lin ang="0" scaled="1"/>
        </a:gradFill>
        <a:ln w="12700" cap="flat" cmpd="sng" algn="ctr">
          <a:noFill/>
          <a:prstDash val="solid"/>
          <a:miter lim="800000"/>
        </a:ln>
        <a:effectLst/>
      </a:spPr>
      <a:bodyPr rot="0" spcFirstLastPara="0" vertOverflow="overflow" horzOverflow="overflow" vert="horz" wrap="square" lIns="0" tIns="45720" rIns="0" bIns="45720" numCol="1" spcCol="0" rtlCol="0" fromWordArt="0" anchor="ctr" anchorCtr="0" forceAA="0" compatLnSpc="1">
        <a:noAutofit/>
      </a:bodyPr>
      <a:lstStyle>
        <a:defPPr marL="0" marR="0" indent="0" algn="ctr" defTabSz="914400" rtl="0" eaLnBrk="1" fontAlgn="auto" latinLnBrk="0" hangingPunct="1">
          <a:lnSpc>
            <a:spcPct val="100000"/>
          </a:lnSpc>
          <a:spcBef>
            <a:spcPts val="0"/>
          </a:spcBef>
          <a:spcAft>
            <a:spcPts val="0"/>
          </a:spcAft>
          <a:buClrTx/>
          <a:buSzTx/>
          <a:buFontTx/>
          <a:buNone/>
          <a:defRPr sz="2200" b="1" kern="0" dirty="0">
            <a:solidFill>
              <a:prstClr val="white"/>
            </a:solidFill>
            <a:latin typeface="Arial" panose="020B0604020202020204"/>
            <a:ea typeface="微软雅黑" panose="020B0503020204020204" pitchFamily="34"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1457</TotalTime>
  <Words>1809</Words>
  <Application>Microsoft Office PowerPoint</Application>
  <PresentationFormat>宽屏</PresentationFormat>
  <Paragraphs>137</Paragraphs>
  <Slides>17</Slides>
  <Notes>6</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17</vt:i4>
      </vt:variant>
    </vt:vector>
  </HeadingPairs>
  <TitlesOfParts>
    <vt:vector size="28" baseType="lpstr">
      <vt:lpstr>华文细黑</vt:lpstr>
      <vt:lpstr>等线</vt:lpstr>
      <vt:lpstr>微软雅黑</vt:lpstr>
      <vt:lpstr>Wingdings</vt:lpstr>
      <vt:lpstr>黑体</vt:lpstr>
      <vt:lpstr>Arial</vt:lpstr>
      <vt:lpstr>Impact</vt:lpstr>
      <vt:lpstr>Calibri</vt:lpstr>
      <vt:lpstr>1_Office 主题</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ustb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天基项目开题报告</dc:title>
  <dc:creator>yuqi cui</dc:creator>
  <cp:lastModifiedBy>若极 王</cp:lastModifiedBy>
  <cp:revision>801</cp:revision>
  <dcterms:created xsi:type="dcterms:W3CDTF">2018-02-01T01:53:00Z</dcterms:created>
  <dcterms:modified xsi:type="dcterms:W3CDTF">2024-10-07T04:03:20Z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EA38AA1A362C44C3B6D8D57D3B1A0D01</vt:lpwstr>
  </property>
  <property fmtid="{D5CDD505-2E9C-101B-9397-08002B2CF9AE}" pid="3" name="KSOProductBuildVer">
    <vt:lpwstr>2052-11.8.2.11019</vt:lpwstr>
  </property>
</Properties>
</file>